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89"/>
  </p:notesMasterIdLst>
  <p:handoutMasterIdLst>
    <p:handoutMasterId r:id="rId90"/>
  </p:handoutMasterIdLst>
  <p:sldIdLst>
    <p:sldId id="256" r:id="rId2"/>
    <p:sldId id="392" r:id="rId3"/>
    <p:sldId id="257" r:id="rId4"/>
    <p:sldId id="258" r:id="rId5"/>
    <p:sldId id="261" r:id="rId6"/>
    <p:sldId id="262" r:id="rId7"/>
    <p:sldId id="263" r:id="rId8"/>
    <p:sldId id="265" r:id="rId9"/>
    <p:sldId id="311" r:id="rId10"/>
    <p:sldId id="313" r:id="rId11"/>
    <p:sldId id="314" r:id="rId12"/>
    <p:sldId id="319" r:id="rId13"/>
    <p:sldId id="322" r:id="rId14"/>
    <p:sldId id="323" r:id="rId15"/>
    <p:sldId id="326" r:id="rId16"/>
    <p:sldId id="324" r:id="rId17"/>
    <p:sldId id="325" r:id="rId18"/>
    <p:sldId id="327" r:id="rId19"/>
    <p:sldId id="328" r:id="rId20"/>
    <p:sldId id="331" r:id="rId21"/>
    <p:sldId id="259" r:id="rId22"/>
    <p:sldId id="312" r:id="rId23"/>
    <p:sldId id="332" r:id="rId24"/>
    <p:sldId id="330" r:id="rId25"/>
    <p:sldId id="329" r:id="rId26"/>
    <p:sldId id="333" r:id="rId27"/>
    <p:sldId id="334" r:id="rId28"/>
    <p:sldId id="335" r:id="rId29"/>
    <p:sldId id="336" r:id="rId30"/>
    <p:sldId id="338" r:id="rId31"/>
    <p:sldId id="339" r:id="rId32"/>
    <p:sldId id="340" r:id="rId33"/>
    <p:sldId id="341" r:id="rId34"/>
    <p:sldId id="342" r:id="rId35"/>
    <p:sldId id="343" r:id="rId36"/>
    <p:sldId id="260" r:id="rId37"/>
    <p:sldId id="346" r:id="rId38"/>
    <p:sldId id="361" r:id="rId39"/>
    <p:sldId id="344" r:id="rId40"/>
    <p:sldId id="358" r:id="rId41"/>
    <p:sldId id="345" r:id="rId42"/>
    <p:sldId id="347" r:id="rId43"/>
    <p:sldId id="348" r:id="rId44"/>
    <p:sldId id="359" r:id="rId45"/>
    <p:sldId id="360" r:id="rId46"/>
    <p:sldId id="362" r:id="rId47"/>
    <p:sldId id="363" r:id="rId48"/>
    <p:sldId id="364" r:id="rId49"/>
    <p:sldId id="365" r:id="rId50"/>
    <p:sldId id="366" r:id="rId51"/>
    <p:sldId id="367" r:id="rId52"/>
    <p:sldId id="368" r:id="rId53"/>
    <p:sldId id="369" r:id="rId54"/>
    <p:sldId id="374" r:id="rId55"/>
    <p:sldId id="373" r:id="rId56"/>
    <p:sldId id="370" r:id="rId57"/>
    <p:sldId id="372" r:id="rId58"/>
    <p:sldId id="375" r:id="rId59"/>
    <p:sldId id="371" r:id="rId60"/>
    <p:sldId id="376" r:id="rId61"/>
    <p:sldId id="377" r:id="rId62"/>
    <p:sldId id="378" r:id="rId63"/>
    <p:sldId id="379" r:id="rId64"/>
    <p:sldId id="380" r:id="rId65"/>
    <p:sldId id="381" r:id="rId66"/>
    <p:sldId id="382" r:id="rId67"/>
    <p:sldId id="383" r:id="rId68"/>
    <p:sldId id="384" r:id="rId69"/>
    <p:sldId id="385" r:id="rId70"/>
    <p:sldId id="396" r:id="rId71"/>
    <p:sldId id="397" r:id="rId72"/>
    <p:sldId id="398" r:id="rId73"/>
    <p:sldId id="389" r:id="rId74"/>
    <p:sldId id="399" r:id="rId75"/>
    <p:sldId id="400" r:id="rId76"/>
    <p:sldId id="388" r:id="rId77"/>
    <p:sldId id="394" r:id="rId78"/>
    <p:sldId id="395" r:id="rId79"/>
    <p:sldId id="387" r:id="rId80"/>
    <p:sldId id="393" r:id="rId81"/>
    <p:sldId id="386" r:id="rId82"/>
    <p:sldId id="390" r:id="rId83"/>
    <p:sldId id="391" r:id="rId84"/>
    <p:sldId id="315" r:id="rId85"/>
    <p:sldId id="316" r:id="rId86"/>
    <p:sldId id="317" r:id="rId87"/>
    <p:sldId id="318" r:id="rId8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32"/>
    <p:restoredTop sz="94712"/>
  </p:normalViewPr>
  <p:slideViewPr>
    <p:cSldViewPr snapToGrid="0" snapToObjects="1">
      <p:cViewPr varScale="1">
        <p:scale>
          <a:sx n="111" d="100"/>
          <a:sy n="111" d="100"/>
        </p:scale>
        <p:origin x="232" y="432"/>
      </p:cViewPr>
      <p:guideLst/>
    </p:cSldViewPr>
  </p:slideViewPr>
  <p:notesTextViewPr>
    <p:cViewPr>
      <p:scale>
        <a:sx n="1" d="1"/>
        <a:sy n="1" d="1"/>
      </p:scale>
      <p:origin x="0" y="0"/>
    </p:cViewPr>
  </p:notesTextViewPr>
  <p:notesViewPr>
    <p:cSldViewPr snapToGrid="0" snapToObjects="1">
      <p:cViewPr varScale="1">
        <p:scale>
          <a:sx n="81" d="100"/>
          <a:sy n="81" d="100"/>
        </p:scale>
        <p:origin x="3384"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74A0C4A-035D-F849-AE9B-5061782C042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76BA76E-FC66-A749-BF40-8F5682C18F3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5F462E-3B3F-2740-A7A5-EF9DCFF426BA}" type="datetimeFigureOut">
              <a:rPr lang="en-US" smtClean="0"/>
              <a:t>12/6/18</a:t>
            </a:fld>
            <a:endParaRPr lang="en-US"/>
          </a:p>
        </p:txBody>
      </p:sp>
      <p:sp>
        <p:nvSpPr>
          <p:cNvPr id="4" name="Footer Placeholder 3">
            <a:extLst>
              <a:ext uri="{FF2B5EF4-FFF2-40B4-BE49-F238E27FC236}">
                <a16:creationId xmlns:a16="http://schemas.microsoft.com/office/drawing/2014/main" id="{5E77F341-D1F6-8C43-BB59-3314C52601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F01FEB8-2A52-6848-B6F6-79A1BE45AB5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D6220E-69AA-EA4B-9E9A-32F54D48F69B}" type="slidenum">
              <a:rPr lang="en-US" smtClean="0"/>
              <a:t>‹#›</a:t>
            </a:fld>
            <a:endParaRPr lang="en-US"/>
          </a:p>
        </p:txBody>
      </p:sp>
    </p:spTree>
    <p:extLst>
      <p:ext uri="{BB962C8B-B14F-4D97-AF65-F5344CB8AC3E}">
        <p14:creationId xmlns:p14="http://schemas.microsoft.com/office/powerpoint/2010/main" val="2551551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BE5993-E962-314F-922D-09C00B8018FF}" type="datetimeFigureOut">
              <a:rPr lang="en-US" smtClean="0"/>
              <a:t>12/6/18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47EE90-AC1F-8749-AF8F-611491F29B58}" type="slidenum">
              <a:rPr lang="en-US" smtClean="0"/>
              <a:t>‹#›</a:t>
            </a:fld>
            <a:endParaRPr lang="en-US"/>
          </a:p>
        </p:txBody>
      </p:sp>
    </p:spTree>
    <p:extLst>
      <p:ext uri="{BB962C8B-B14F-4D97-AF65-F5344CB8AC3E}">
        <p14:creationId xmlns:p14="http://schemas.microsoft.com/office/powerpoint/2010/main" val="2379039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375749C-D813-A541-AFF6-E0E709C1677A}" type="datetime1">
              <a:rPr lang="en-US" smtClean="0"/>
              <a:t>12/6/18</a:t>
            </a:fld>
            <a:endParaRPr lang="en-US"/>
          </a:p>
        </p:txBody>
      </p:sp>
      <p:sp>
        <p:nvSpPr>
          <p:cNvPr id="5" name="Footer Placeholder 4"/>
          <p:cNvSpPr>
            <a:spLocks noGrp="1"/>
          </p:cNvSpPr>
          <p:nvPr>
            <p:ph type="ftr" sz="quarter" idx="11"/>
          </p:nvPr>
        </p:nvSpPr>
        <p:spPr/>
        <p:txBody>
          <a:bodyPr/>
          <a:lstStyle/>
          <a:p>
            <a:r>
              <a:rPr lang="en-US" dirty="0"/>
              <a:t>Tactical Computing Laboratories</a:t>
            </a:r>
          </a:p>
        </p:txBody>
      </p:sp>
      <p:sp>
        <p:nvSpPr>
          <p:cNvPr id="6" name="Slide Number Placeholder 5"/>
          <p:cNvSpPr>
            <a:spLocks noGrp="1"/>
          </p:cNvSpPr>
          <p:nvPr>
            <p:ph type="sldNum" sz="quarter" idx="12"/>
          </p:nvPr>
        </p:nvSpPr>
        <p:spPr/>
        <p:txBody>
          <a:bodyPr/>
          <a:lstStyle/>
          <a:p>
            <a:fld id="{BF141BA7-22A9-FB4B-9A91-D638BB38F485}" type="slidenum">
              <a:rPr lang="en-US" smtClean="0"/>
              <a:t>‹#›</a:t>
            </a:fld>
            <a:endParaRPr lang="en-US"/>
          </a:p>
        </p:txBody>
      </p:sp>
      <p:pic>
        <p:nvPicPr>
          <p:cNvPr id="7" name="Picture 6">
            <a:extLst>
              <a:ext uri="{FF2B5EF4-FFF2-40B4-BE49-F238E27FC236}">
                <a16:creationId xmlns:a16="http://schemas.microsoft.com/office/drawing/2014/main" id="{47BD9622-EAF0-4B44-878D-F1B5A9E888A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344519" y="4595127"/>
            <a:ext cx="2847481" cy="2262873"/>
          </a:xfrm>
          <a:prstGeom prst="rect">
            <a:avLst/>
          </a:prstGeom>
        </p:spPr>
      </p:pic>
    </p:spTree>
    <p:extLst>
      <p:ext uri="{BB962C8B-B14F-4D97-AF65-F5344CB8AC3E}">
        <p14:creationId xmlns:p14="http://schemas.microsoft.com/office/powerpoint/2010/main" val="3822210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C72CAE-D587-2B42-A820-7DC5AFD79821}" type="datetime1">
              <a:rPr lang="en-US" smtClean="0"/>
              <a:t>12/6/18</a:t>
            </a:fld>
            <a:endParaRPr lang="en-US"/>
          </a:p>
        </p:txBody>
      </p:sp>
      <p:sp>
        <p:nvSpPr>
          <p:cNvPr id="5" name="Footer Placeholder 4"/>
          <p:cNvSpPr>
            <a:spLocks noGrp="1"/>
          </p:cNvSpPr>
          <p:nvPr>
            <p:ph type="ftr" sz="quarter" idx="11"/>
          </p:nvPr>
        </p:nvSpPr>
        <p:spPr/>
        <p:txBody>
          <a:bodyPr/>
          <a:lstStyle/>
          <a:p>
            <a:r>
              <a:rPr lang="en-US" dirty="0"/>
              <a:t>Tactical Computing Laboratories</a:t>
            </a:r>
          </a:p>
        </p:txBody>
      </p:sp>
      <p:sp>
        <p:nvSpPr>
          <p:cNvPr id="6" name="Slide Number Placeholder 5"/>
          <p:cNvSpPr>
            <a:spLocks noGrp="1"/>
          </p:cNvSpPr>
          <p:nvPr>
            <p:ph type="sldNum" sz="quarter" idx="12"/>
          </p:nvPr>
        </p:nvSpPr>
        <p:spPr/>
        <p:txBody>
          <a:bodyPr/>
          <a:lstStyle/>
          <a:p>
            <a:fld id="{BF141BA7-22A9-FB4B-9A91-D638BB38F485}" type="slidenum">
              <a:rPr lang="en-US" smtClean="0"/>
              <a:t>‹#›</a:t>
            </a:fld>
            <a:endParaRPr lang="en-US"/>
          </a:p>
        </p:txBody>
      </p:sp>
      <p:pic>
        <p:nvPicPr>
          <p:cNvPr id="7" name="Picture 6">
            <a:extLst>
              <a:ext uri="{FF2B5EF4-FFF2-40B4-BE49-F238E27FC236}">
                <a16:creationId xmlns:a16="http://schemas.microsoft.com/office/drawing/2014/main" id="{61D03BE8-5AEE-5242-87F1-DC35DBE3D51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23679" y="5770605"/>
            <a:ext cx="1368321" cy="1087395"/>
          </a:xfrm>
          <a:prstGeom prst="rect">
            <a:avLst/>
          </a:prstGeom>
        </p:spPr>
      </p:pic>
    </p:spTree>
    <p:extLst>
      <p:ext uri="{BB962C8B-B14F-4D97-AF65-F5344CB8AC3E}">
        <p14:creationId xmlns:p14="http://schemas.microsoft.com/office/powerpoint/2010/main" val="1630090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D3EC91-870B-F045-83B9-A90AD7B133B4}" type="datetime1">
              <a:rPr lang="en-US" smtClean="0"/>
              <a:t>12/6/18</a:t>
            </a:fld>
            <a:endParaRPr lang="en-US"/>
          </a:p>
        </p:txBody>
      </p:sp>
      <p:sp>
        <p:nvSpPr>
          <p:cNvPr id="5" name="Footer Placeholder 4"/>
          <p:cNvSpPr>
            <a:spLocks noGrp="1"/>
          </p:cNvSpPr>
          <p:nvPr>
            <p:ph type="ftr" sz="quarter" idx="11"/>
          </p:nvPr>
        </p:nvSpPr>
        <p:spPr/>
        <p:txBody>
          <a:bodyPr/>
          <a:lstStyle/>
          <a:p>
            <a:r>
              <a:rPr lang="en-US" dirty="0"/>
              <a:t>Tactical Computing Laboratories</a:t>
            </a:r>
          </a:p>
        </p:txBody>
      </p:sp>
      <p:sp>
        <p:nvSpPr>
          <p:cNvPr id="6" name="Slide Number Placeholder 5"/>
          <p:cNvSpPr>
            <a:spLocks noGrp="1"/>
          </p:cNvSpPr>
          <p:nvPr>
            <p:ph type="sldNum" sz="quarter" idx="12"/>
          </p:nvPr>
        </p:nvSpPr>
        <p:spPr/>
        <p:txBody>
          <a:bodyPr/>
          <a:lstStyle/>
          <a:p>
            <a:fld id="{BF141BA7-22A9-FB4B-9A91-D638BB38F485}" type="slidenum">
              <a:rPr lang="en-US" smtClean="0"/>
              <a:t>‹#›</a:t>
            </a:fld>
            <a:endParaRPr lang="en-US"/>
          </a:p>
        </p:txBody>
      </p:sp>
      <p:pic>
        <p:nvPicPr>
          <p:cNvPr id="7" name="Picture 6">
            <a:extLst>
              <a:ext uri="{FF2B5EF4-FFF2-40B4-BE49-F238E27FC236}">
                <a16:creationId xmlns:a16="http://schemas.microsoft.com/office/drawing/2014/main" id="{9C52C7B2-C61D-2642-895F-FDD68D88090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23679" y="5770605"/>
            <a:ext cx="1368321" cy="1087395"/>
          </a:xfrm>
          <a:prstGeom prst="rect">
            <a:avLst/>
          </a:prstGeom>
        </p:spPr>
      </p:pic>
    </p:spTree>
    <p:extLst>
      <p:ext uri="{BB962C8B-B14F-4D97-AF65-F5344CB8AC3E}">
        <p14:creationId xmlns:p14="http://schemas.microsoft.com/office/powerpoint/2010/main" val="4068004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211B43-FB2F-BF44-8571-8949917BA74D}" type="datetime1">
              <a:rPr lang="en-US" smtClean="0"/>
              <a:t>12/6/18</a:t>
            </a:fld>
            <a:endParaRPr lang="en-US"/>
          </a:p>
        </p:txBody>
      </p:sp>
      <p:sp>
        <p:nvSpPr>
          <p:cNvPr id="5" name="Footer Placeholder 4"/>
          <p:cNvSpPr>
            <a:spLocks noGrp="1"/>
          </p:cNvSpPr>
          <p:nvPr>
            <p:ph type="ftr" sz="quarter" idx="11"/>
          </p:nvPr>
        </p:nvSpPr>
        <p:spPr/>
        <p:txBody>
          <a:bodyPr/>
          <a:lstStyle/>
          <a:p>
            <a:r>
              <a:rPr lang="en-US" dirty="0"/>
              <a:t>Tactical Computing Laboratories</a:t>
            </a:r>
          </a:p>
        </p:txBody>
      </p:sp>
      <p:sp>
        <p:nvSpPr>
          <p:cNvPr id="6" name="Slide Number Placeholder 5"/>
          <p:cNvSpPr>
            <a:spLocks noGrp="1"/>
          </p:cNvSpPr>
          <p:nvPr>
            <p:ph type="sldNum" sz="quarter" idx="12"/>
          </p:nvPr>
        </p:nvSpPr>
        <p:spPr/>
        <p:txBody>
          <a:bodyPr/>
          <a:lstStyle/>
          <a:p>
            <a:fld id="{BF141BA7-22A9-FB4B-9A91-D638BB38F485}" type="slidenum">
              <a:rPr lang="en-US" smtClean="0"/>
              <a:t>‹#›</a:t>
            </a:fld>
            <a:endParaRPr lang="en-US"/>
          </a:p>
        </p:txBody>
      </p:sp>
      <p:pic>
        <p:nvPicPr>
          <p:cNvPr id="7" name="Picture 6">
            <a:extLst>
              <a:ext uri="{FF2B5EF4-FFF2-40B4-BE49-F238E27FC236}">
                <a16:creationId xmlns:a16="http://schemas.microsoft.com/office/drawing/2014/main" id="{B9FD3254-2232-664B-94FC-D1CCFCB3DAF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23679" y="5770605"/>
            <a:ext cx="1368321" cy="1087395"/>
          </a:xfrm>
          <a:prstGeom prst="rect">
            <a:avLst/>
          </a:prstGeom>
        </p:spPr>
      </p:pic>
    </p:spTree>
    <p:extLst>
      <p:ext uri="{BB962C8B-B14F-4D97-AF65-F5344CB8AC3E}">
        <p14:creationId xmlns:p14="http://schemas.microsoft.com/office/powerpoint/2010/main" val="37071306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DD8F2BC-0E0D-CB45-BFB8-B1CE361DBACE}" type="datetime1">
              <a:rPr lang="en-US" smtClean="0"/>
              <a:t>12/6/18</a:t>
            </a:fld>
            <a:endParaRPr lang="en-US"/>
          </a:p>
        </p:txBody>
      </p:sp>
      <p:sp>
        <p:nvSpPr>
          <p:cNvPr id="5" name="Footer Placeholder 4"/>
          <p:cNvSpPr>
            <a:spLocks noGrp="1"/>
          </p:cNvSpPr>
          <p:nvPr>
            <p:ph type="ftr" sz="quarter" idx="11"/>
          </p:nvPr>
        </p:nvSpPr>
        <p:spPr/>
        <p:txBody>
          <a:bodyPr/>
          <a:lstStyle/>
          <a:p>
            <a:r>
              <a:rPr lang="en-US" dirty="0"/>
              <a:t>Tactical Computing Laboratories</a:t>
            </a:r>
          </a:p>
        </p:txBody>
      </p:sp>
      <p:sp>
        <p:nvSpPr>
          <p:cNvPr id="6" name="Slide Number Placeholder 5"/>
          <p:cNvSpPr>
            <a:spLocks noGrp="1"/>
          </p:cNvSpPr>
          <p:nvPr>
            <p:ph type="sldNum" sz="quarter" idx="12"/>
          </p:nvPr>
        </p:nvSpPr>
        <p:spPr/>
        <p:txBody>
          <a:bodyPr/>
          <a:lstStyle/>
          <a:p>
            <a:fld id="{BF141BA7-22A9-FB4B-9A91-D638BB38F485}" type="slidenum">
              <a:rPr lang="en-US" smtClean="0"/>
              <a:t>‹#›</a:t>
            </a:fld>
            <a:endParaRPr lang="en-US"/>
          </a:p>
        </p:txBody>
      </p:sp>
      <p:pic>
        <p:nvPicPr>
          <p:cNvPr id="7" name="Picture 6">
            <a:extLst>
              <a:ext uri="{FF2B5EF4-FFF2-40B4-BE49-F238E27FC236}">
                <a16:creationId xmlns:a16="http://schemas.microsoft.com/office/drawing/2014/main" id="{725FCF10-C620-C348-A3EE-DACBDBE5B36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23679" y="5770605"/>
            <a:ext cx="1368321" cy="1087395"/>
          </a:xfrm>
          <a:prstGeom prst="rect">
            <a:avLst/>
          </a:prstGeom>
        </p:spPr>
      </p:pic>
    </p:spTree>
    <p:extLst>
      <p:ext uri="{BB962C8B-B14F-4D97-AF65-F5344CB8AC3E}">
        <p14:creationId xmlns:p14="http://schemas.microsoft.com/office/powerpoint/2010/main" val="2792931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0AE0991-E64A-0A43-B09D-7644253DA61C}" type="datetime1">
              <a:rPr lang="en-US" smtClean="0"/>
              <a:t>12/6/18</a:t>
            </a:fld>
            <a:endParaRPr lang="en-US"/>
          </a:p>
        </p:txBody>
      </p:sp>
      <p:sp>
        <p:nvSpPr>
          <p:cNvPr id="6" name="Footer Placeholder 5"/>
          <p:cNvSpPr>
            <a:spLocks noGrp="1"/>
          </p:cNvSpPr>
          <p:nvPr>
            <p:ph type="ftr" sz="quarter" idx="11"/>
          </p:nvPr>
        </p:nvSpPr>
        <p:spPr/>
        <p:txBody>
          <a:bodyPr/>
          <a:lstStyle/>
          <a:p>
            <a:r>
              <a:rPr lang="en-US" dirty="0"/>
              <a:t>Tactical Computing Laboratories</a:t>
            </a:r>
          </a:p>
        </p:txBody>
      </p:sp>
      <p:sp>
        <p:nvSpPr>
          <p:cNvPr id="7" name="Slide Number Placeholder 6"/>
          <p:cNvSpPr>
            <a:spLocks noGrp="1"/>
          </p:cNvSpPr>
          <p:nvPr>
            <p:ph type="sldNum" sz="quarter" idx="12"/>
          </p:nvPr>
        </p:nvSpPr>
        <p:spPr/>
        <p:txBody>
          <a:bodyPr/>
          <a:lstStyle/>
          <a:p>
            <a:fld id="{BF141BA7-22A9-FB4B-9A91-D638BB38F485}" type="slidenum">
              <a:rPr lang="en-US" smtClean="0"/>
              <a:t>‹#›</a:t>
            </a:fld>
            <a:endParaRPr lang="en-US"/>
          </a:p>
        </p:txBody>
      </p:sp>
      <p:pic>
        <p:nvPicPr>
          <p:cNvPr id="8" name="Picture 7">
            <a:extLst>
              <a:ext uri="{FF2B5EF4-FFF2-40B4-BE49-F238E27FC236}">
                <a16:creationId xmlns:a16="http://schemas.microsoft.com/office/drawing/2014/main" id="{A37631D9-A066-BF46-B5AE-1495DAA8B44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23679" y="5770605"/>
            <a:ext cx="1368321" cy="1087395"/>
          </a:xfrm>
          <a:prstGeom prst="rect">
            <a:avLst/>
          </a:prstGeom>
        </p:spPr>
      </p:pic>
    </p:spTree>
    <p:extLst>
      <p:ext uri="{BB962C8B-B14F-4D97-AF65-F5344CB8AC3E}">
        <p14:creationId xmlns:p14="http://schemas.microsoft.com/office/powerpoint/2010/main" val="1309444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1E9D6CD-6096-D743-83B6-9C21BBF7AA7F}" type="datetime1">
              <a:rPr lang="en-US" smtClean="0"/>
              <a:t>12/6/18</a:t>
            </a:fld>
            <a:endParaRPr lang="en-US"/>
          </a:p>
        </p:txBody>
      </p:sp>
      <p:sp>
        <p:nvSpPr>
          <p:cNvPr id="8" name="Footer Placeholder 7"/>
          <p:cNvSpPr>
            <a:spLocks noGrp="1"/>
          </p:cNvSpPr>
          <p:nvPr>
            <p:ph type="ftr" sz="quarter" idx="11"/>
          </p:nvPr>
        </p:nvSpPr>
        <p:spPr/>
        <p:txBody>
          <a:bodyPr/>
          <a:lstStyle/>
          <a:p>
            <a:r>
              <a:rPr lang="en-US" dirty="0"/>
              <a:t>Tactical Computing Laboratories</a:t>
            </a:r>
          </a:p>
        </p:txBody>
      </p:sp>
      <p:sp>
        <p:nvSpPr>
          <p:cNvPr id="9" name="Slide Number Placeholder 8"/>
          <p:cNvSpPr>
            <a:spLocks noGrp="1"/>
          </p:cNvSpPr>
          <p:nvPr>
            <p:ph type="sldNum" sz="quarter" idx="12"/>
          </p:nvPr>
        </p:nvSpPr>
        <p:spPr/>
        <p:txBody>
          <a:bodyPr/>
          <a:lstStyle/>
          <a:p>
            <a:fld id="{BF141BA7-22A9-FB4B-9A91-D638BB38F485}" type="slidenum">
              <a:rPr lang="en-US" smtClean="0"/>
              <a:t>‹#›</a:t>
            </a:fld>
            <a:endParaRPr lang="en-US"/>
          </a:p>
        </p:txBody>
      </p:sp>
      <p:pic>
        <p:nvPicPr>
          <p:cNvPr id="10" name="Picture 9">
            <a:extLst>
              <a:ext uri="{FF2B5EF4-FFF2-40B4-BE49-F238E27FC236}">
                <a16:creationId xmlns:a16="http://schemas.microsoft.com/office/drawing/2014/main" id="{7641C591-56CB-584C-B22D-D7930A2A9F5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23679" y="5770605"/>
            <a:ext cx="1368321" cy="1087395"/>
          </a:xfrm>
          <a:prstGeom prst="rect">
            <a:avLst/>
          </a:prstGeom>
        </p:spPr>
      </p:pic>
    </p:spTree>
    <p:extLst>
      <p:ext uri="{BB962C8B-B14F-4D97-AF65-F5344CB8AC3E}">
        <p14:creationId xmlns:p14="http://schemas.microsoft.com/office/powerpoint/2010/main" val="3856559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A4DA997-4B2F-9F47-8DFD-B28EFC01BE1F}" type="datetime1">
              <a:rPr lang="en-US" smtClean="0"/>
              <a:t>12/6/18</a:t>
            </a:fld>
            <a:endParaRPr lang="en-US"/>
          </a:p>
        </p:txBody>
      </p:sp>
      <p:sp>
        <p:nvSpPr>
          <p:cNvPr id="4" name="Footer Placeholder 3"/>
          <p:cNvSpPr>
            <a:spLocks noGrp="1"/>
          </p:cNvSpPr>
          <p:nvPr>
            <p:ph type="ftr" sz="quarter" idx="11"/>
          </p:nvPr>
        </p:nvSpPr>
        <p:spPr/>
        <p:txBody>
          <a:bodyPr/>
          <a:lstStyle/>
          <a:p>
            <a:r>
              <a:rPr lang="en-US" dirty="0"/>
              <a:t>Tactical Computing Laboratories</a:t>
            </a:r>
          </a:p>
        </p:txBody>
      </p:sp>
      <p:sp>
        <p:nvSpPr>
          <p:cNvPr id="5" name="Slide Number Placeholder 4"/>
          <p:cNvSpPr>
            <a:spLocks noGrp="1"/>
          </p:cNvSpPr>
          <p:nvPr>
            <p:ph type="sldNum" sz="quarter" idx="12"/>
          </p:nvPr>
        </p:nvSpPr>
        <p:spPr/>
        <p:txBody>
          <a:bodyPr/>
          <a:lstStyle/>
          <a:p>
            <a:fld id="{BF141BA7-22A9-FB4B-9A91-D638BB38F485}" type="slidenum">
              <a:rPr lang="en-US" smtClean="0"/>
              <a:t>‹#›</a:t>
            </a:fld>
            <a:endParaRPr lang="en-US"/>
          </a:p>
        </p:txBody>
      </p:sp>
      <p:pic>
        <p:nvPicPr>
          <p:cNvPr id="6" name="Picture 5">
            <a:extLst>
              <a:ext uri="{FF2B5EF4-FFF2-40B4-BE49-F238E27FC236}">
                <a16:creationId xmlns:a16="http://schemas.microsoft.com/office/drawing/2014/main" id="{07FED855-EDEB-3046-80C9-3E3CC860743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23679" y="5770605"/>
            <a:ext cx="1368321" cy="1087395"/>
          </a:xfrm>
          <a:prstGeom prst="rect">
            <a:avLst/>
          </a:prstGeom>
        </p:spPr>
      </p:pic>
    </p:spTree>
    <p:extLst>
      <p:ext uri="{BB962C8B-B14F-4D97-AF65-F5344CB8AC3E}">
        <p14:creationId xmlns:p14="http://schemas.microsoft.com/office/powerpoint/2010/main" val="2170479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17B195-DDF7-0D4C-AFF9-525BB5227ADC}" type="datetime1">
              <a:rPr lang="en-US" smtClean="0"/>
              <a:t>12/6/18</a:t>
            </a:fld>
            <a:endParaRPr lang="en-US"/>
          </a:p>
        </p:txBody>
      </p:sp>
      <p:sp>
        <p:nvSpPr>
          <p:cNvPr id="3" name="Footer Placeholder 2"/>
          <p:cNvSpPr>
            <a:spLocks noGrp="1"/>
          </p:cNvSpPr>
          <p:nvPr>
            <p:ph type="ftr" sz="quarter" idx="11"/>
          </p:nvPr>
        </p:nvSpPr>
        <p:spPr/>
        <p:txBody>
          <a:bodyPr/>
          <a:lstStyle/>
          <a:p>
            <a:r>
              <a:rPr lang="en-US" dirty="0"/>
              <a:t>Tactical Computing Laboratories</a:t>
            </a:r>
          </a:p>
        </p:txBody>
      </p:sp>
      <p:sp>
        <p:nvSpPr>
          <p:cNvPr id="4" name="Slide Number Placeholder 3"/>
          <p:cNvSpPr>
            <a:spLocks noGrp="1"/>
          </p:cNvSpPr>
          <p:nvPr>
            <p:ph type="sldNum" sz="quarter" idx="12"/>
          </p:nvPr>
        </p:nvSpPr>
        <p:spPr/>
        <p:txBody>
          <a:bodyPr/>
          <a:lstStyle/>
          <a:p>
            <a:fld id="{BF141BA7-22A9-FB4B-9A91-D638BB38F485}" type="slidenum">
              <a:rPr lang="en-US" smtClean="0"/>
              <a:t>‹#›</a:t>
            </a:fld>
            <a:endParaRPr lang="en-US"/>
          </a:p>
        </p:txBody>
      </p:sp>
      <p:pic>
        <p:nvPicPr>
          <p:cNvPr id="5" name="Picture 4">
            <a:extLst>
              <a:ext uri="{FF2B5EF4-FFF2-40B4-BE49-F238E27FC236}">
                <a16:creationId xmlns:a16="http://schemas.microsoft.com/office/drawing/2014/main" id="{8BAE4CAD-CD4C-6747-A2A7-935206E4C6A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23679" y="5770605"/>
            <a:ext cx="1368321" cy="1087395"/>
          </a:xfrm>
          <a:prstGeom prst="rect">
            <a:avLst/>
          </a:prstGeom>
        </p:spPr>
      </p:pic>
    </p:spTree>
    <p:extLst>
      <p:ext uri="{BB962C8B-B14F-4D97-AF65-F5344CB8AC3E}">
        <p14:creationId xmlns:p14="http://schemas.microsoft.com/office/powerpoint/2010/main" val="4162760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8C4D72D-DC2E-7F4D-B137-3B335F9D8B92}" type="datetime1">
              <a:rPr lang="en-US" smtClean="0"/>
              <a:t>12/6/18</a:t>
            </a:fld>
            <a:endParaRPr lang="en-US"/>
          </a:p>
        </p:txBody>
      </p:sp>
      <p:sp>
        <p:nvSpPr>
          <p:cNvPr id="6" name="Footer Placeholder 5"/>
          <p:cNvSpPr>
            <a:spLocks noGrp="1"/>
          </p:cNvSpPr>
          <p:nvPr>
            <p:ph type="ftr" sz="quarter" idx="11"/>
          </p:nvPr>
        </p:nvSpPr>
        <p:spPr/>
        <p:txBody>
          <a:bodyPr/>
          <a:lstStyle/>
          <a:p>
            <a:r>
              <a:rPr lang="en-US" dirty="0"/>
              <a:t>Tactical Computing Laboratories</a:t>
            </a:r>
          </a:p>
        </p:txBody>
      </p:sp>
      <p:sp>
        <p:nvSpPr>
          <p:cNvPr id="7" name="Slide Number Placeholder 6"/>
          <p:cNvSpPr>
            <a:spLocks noGrp="1"/>
          </p:cNvSpPr>
          <p:nvPr>
            <p:ph type="sldNum" sz="quarter" idx="12"/>
          </p:nvPr>
        </p:nvSpPr>
        <p:spPr/>
        <p:txBody>
          <a:bodyPr/>
          <a:lstStyle/>
          <a:p>
            <a:fld id="{BF141BA7-22A9-FB4B-9A91-D638BB38F485}" type="slidenum">
              <a:rPr lang="en-US" smtClean="0"/>
              <a:t>‹#›</a:t>
            </a:fld>
            <a:endParaRPr lang="en-US"/>
          </a:p>
        </p:txBody>
      </p:sp>
      <p:pic>
        <p:nvPicPr>
          <p:cNvPr id="8" name="Picture 7">
            <a:extLst>
              <a:ext uri="{FF2B5EF4-FFF2-40B4-BE49-F238E27FC236}">
                <a16:creationId xmlns:a16="http://schemas.microsoft.com/office/drawing/2014/main" id="{04661502-5958-A14C-9127-3245450DA64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23679" y="5770605"/>
            <a:ext cx="1368321" cy="1087395"/>
          </a:xfrm>
          <a:prstGeom prst="rect">
            <a:avLst/>
          </a:prstGeom>
        </p:spPr>
      </p:pic>
    </p:spTree>
    <p:extLst>
      <p:ext uri="{BB962C8B-B14F-4D97-AF65-F5344CB8AC3E}">
        <p14:creationId xmlns:p14="http://schemas.microsoft.com/office/powerpoint/2010/main" val="830950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0C307A9-1BDC-E340-8DF6-54487D3BF7EA}" type="datetime1">
              <a:rPr lang="en-US" smtClean="0"/>
              <a:t>12/6/18</a:t>
            </a:fld>
            <a:endParaRPr lang="en-US"/>
          </a:p>
        </p:txBody>
      </p:sp>
      <p:sp>
        <p:nvSpPr>
          <p:cNvPr id="6" name="Footer Placeholder 5"/>
          <p:cNvSpPr>
            <a:spLocks noGrp="1"/>
          </p:cNvSpPr>
          <p:nvPr>
            <p:ph type="ftr" sz="quarter" idx="11"/>
          </p:nvPr>
        </p:nvSpPr>
        <p:spPr/>
        <p:txBody>
          <a:bodyPr/>
          <a:lstStyle/>
          <a:p>
            <a:r>
              <a:rPr lang="en-US" dirty="0"/>
              <a:t>Tactical Computing Laboratories</a:t>
            </a:r>
          </a:p>
        </p:txBody>
      </p:sp>
      <p:sp>
        <p:nvSpPr>
          <p:cNvPr id="7" name="Slide Number Placeholder 6"/>
          <p:cNvSpPr>
            <a:spLocks noGrp="1"/>
          </p:cNvSpPr>
          <p:nvPr>
            <p:ph type="sldNum" sz="quarter" idx="12"/>
          </p:nvPr>
        </p:nvSpPr>
        <p:spPr/>
        <p:txBody>
          <a:bodyPr/>
          <a:lstStyle/>
          <a:p>
            <a:fld id="{BF141BA7-22A9-FB4B-9A91-D638BB38F485}" type="slidenum">
              <a:rPr lang="en-US" smtClean="0"/>
              <a:t>‹#›</a:t>
            </a:fld>
            <a:endParaRPr lang="en-US"/>
          </a:p>
        </p:txBody>
      </p:sp>
      <p:pic>
        <p:nvPicPr>
          <p:cNvPr id="8" name="Picture 7">
            <a:extLst>
              <a:ext uri="{FF2B5EF4-FFF2-40B4-BE49-F238E27FC236}">
                <a16:creationId xmlns:a16="http://schemas.microsoft.com/office/drawing/2014/main" id="{CF7D1458-210D-1842-B21E-A21B0C6F56C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23679" y="5770605"/>
            <a:ext cx="1368321" cy="1087395"/>
          </a:xfrm>
          <a:prstGeom prst="rect">
            <a:avLst/>
          </a:prstGeom>
        </p:spPr>
      </p:pic>
    </p:spTree>
    <p:extLst>
      <p:ext uri="{BB962C8B-B14F-4D97-AF65-F5344CB8AC3E}">
        <p14:creationId xmlns:p14="http://schemas.microsoft.com/office/powerpoint/2010/main" val="2960525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9408AA-0BFA-D047-99E2-C9895342493A}" type="datetime1">
              <a:rPr lang="en-US" smtClean="0"/>
              <a:t>12/6/18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Tactical Computing Laboratories</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141BA7-22A9-FB4B-9A91-D638BB38F485}" type="slidenum">
              <a:rPr lang="en-US" smtClean="0"/>
              <a:t>‹#›</a:t>
            </a:fld>
            <a:endParaRPr lang="en-US"/>
          </a:p>
        </p:txBody>
      </p:sp>
    </p:spTree>
    <p:extLst>
      <p:ext uri="{BB962C8B-B14F-4D97-AF65-F5344CB8AC3E}">
        <p14:creationId xmlns:p14="http://schemas.microsoft.com/office/powerpoint/2010/main" val="267868539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www.systemarchitect.tech/index.php/coregenirspec/"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hyperlink" Target="https://codedocs.xyz/opensocsysarch/CoreGen/" TargetMode="External"/><Relationship Id="rId1" Type="http://schemas.openxmlformats.org/officeDocument/2006/relationships/slideLayout" Target="../slideLayouts/slideLayout4.xml"/><Relationship Id="rId4" Type="http://schemas.openxmlformats.org/officeDocument/2006/relationships/image" Target="../media/image10.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hyperlink" Target="https://github.com/opensocsysarch/CoreGenTutorials"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hyperlink" Target="http://www.systemarchitect.tech/index.php/coregenirspec/" TargetMode="External"/><Relationship Id="rId2" Type="http://schemas.openxmlformats.org/officeDocument/2006/relationships/hyperlink" Target="http://www.systemarchitect.tech/" TargetMode="External"/><Relationship Id="rId1" Type="http://schemas.openxmlformats.org/officeDocument/2006/relationships/slideLayout" Target="../slideLayouts/slideLayout2.xml"/><Relationship Id="rId5" Type="http://schemas.openxmlformats.org/officeDocument/2006/relationships/hyperlink" Target="https://github.com/opensocsysarch/CoreGenTutorials" TargetMode="External"/><Relationship Id="rId4" Type="http://schemas.openxmlformats.org/officeDocument/2006/relationships/hyperlink" Target="http://www.systemarchitect.tech/index.php/tutorials/" TargetMode="External"/></Relationships>
</file>

<file path=ppt/slides/_rels/slide86.xml.rels><?xml version="1.0" encoding="UTF-8" standalone="yes"?>
<Relationships xmlns="http://schemas.openxmlformats.org/package/2006/relationships"><Relationship Id="rId3" Type="http://schemas.openxmlformats.org/officeDocument/2006/relationships/hyperlink" Target="https://github.com/opensocsysarch/CoreGen" TargetMode="External"/><Relationship Id="rId2" Type="http://schemas.openxmlformats.org/officeDocument/2006/relationships/hyperlink" Target="https://github.com/opensocsysarch" TargetMode="External"/><Relationship Id="rId1" Type="http://schemas.openxmlformats.org/officeDocument/2006/relationships/slideLayout" Target="../slideLayouts/slideLayout2.xml"/><Relationship Id="rId6" Type="http://schemas.openxmlformats.org/officeDocument/2006/relationships/hyperlink" Target="https://github.com/opensocsysarch/SystemArchitectRelease" TargetMode="External"/><Relationship Id="rId5" Type="http://schemas.openxmlformats.org/officeDocument/2006/relationships/hyperlink" Target="https://github.com/opensocsysarch/CoreGenIRSpec" TargetMode="External"/><Relationship Id="rId4" Type="http://schemas.openxmlformats.org/officeDocument/2006/relationships/hyperlink" Target="https://github.com/opensocsysarch/CoreGenPortal" TargetMode="External"/></Relationships>
</file>

<file path=ppt/slides/_rels/slide87.xml.rels><?xml version="1.0" encoding="UTF-8" standalone="yes"?>
<Relationships xmlns="http://schemas.openxmlformats.org/package/2006/relationships"><Relationship Id="rId2" Type="http://schemas.openxmlformats.org/officeDocument/2006/relationships/hyperlink" Target="http://www.systemarchitect.tech/index.php/list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54512-8184-4D4F-A0DE-518F63218922}"/>
              </a:ext>
            </a:extLst>
          </p:cNvPr>
          <p:cNvSpPr>
            <a:spLocks noGrp="1"/>
          </p:cNvSpPr>
          <p:nvPr>
            <p:ph type="ctrTitle"/>
          </p:nvPr>
        </p:nvSpPr>
        <p:spPr>
          <a:xfrm>
            <a:off x="1524000" y="1122363"/>
            <a:ext cx="9144000" cy="2387600"/>
          </a:xfrm>
        </p:spPr>
        <p:txBody>
          <a:bodyPr/>
          <a:lstStyle/>
          <a:p>
            <a:r>
              <a:rPr lang="en-US" dirty="0"/>
              <a:t>Design Concepts with System Architect: Level 1</a:t>
            </a:r>
          </a:p>
        </p:txBody>
      </p:sp>
      <p:sp>
        <p:nvSpPr>
          <p:cNvPr id="3" name="Subtitle 2">
            <a:extLst>
              <a:ext uri="{FF2B5EF4-FFF2-40B4-BE49-F238E27FC236}">
                <a16:creationId xmlns:a16="http://schemas.microsoft.com/office/drawing/2014/main" id="{6AA96288-658F-8D4F-8616-59E901F11B40}"/>
              </a:ext>
            </a:extLst>
          </p:cNvPr>
          <p:cNvSpPr>
            <a:spLocks noGrp="1"/>
          </p:cNvSpPr>
          <p:nvPr>
            <p:ph type="subTitle" idx="1"/>
          </p:nvPr>
        </p:nvSpPr>
        <p:spPr>
          <a:xfrm>
            <a:off x="1524000" y="3602038"/>
            <a:ext cx="9144000" cy="1655762"/>
          </a:xfrm>
        </p:spPr>
        <p:txBody>
          <a:bodyPr/>
          <a:lstStyle/>
          <a:p>
            <a:r>
              <a:rPr lang="en-US" dirty="0"/>
              <a:t>John Leidel</a:t>
            </a:r>
          </a:p>
          <a:p>
            <a:r>
              <a:rPr lang="en-US" dirty="0"/>
              <a:t>Chief Scientist, Tactical Computing Laboratories</a:t>
            </a:r>
          </a:p>
          <a:p>
            <a:r>
              <a:rPr lang="en-US" dirty="0" err="1"/>
              <a:t>ver</a:t>
            </a:r>
            <a:r>
              <a:rPr lang="en-US" dirty="0"/>
              <a:t> 2018.12.07</a:t>
            </a:r>
          </a:p>
        </p:txBody>
      </p:sp>
      <p:sp>
        <p:nvSpPr>
          <p:cNvPr id="4" name="Footer Placeholder 3">
            <a:extLst>
              <a:ext uri="{FF2B5EF4-FFF2-40B4-BE49-F238E27FC236}">
                <a16:creationId xmlns:a16="http://schemas.microsoft.com/office/drawing/2014/main" id="{908ADF67-0957-D74F-9088-434E514C7C6E}"/>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360782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5B4B0-4B22-DF4E-A1D4-8083D665C77C}"/>
              </a:ext>
            </a:extLst>
          </p:cNvPr>
          <p:cNvSpPr>
            <a:spLocks noGrp="1"/>
          </p:cNvSpPr>
          <p:nvPr>
            <p:ph type="title"/>
          </p:nvPr>
        </p:nvSpPr>
        <p:spPr/>
        <p:txBody>
          <a:bodyPr/>
          <a:lstStyle/>
          <a:p>
            <a:r>
              <a:rPr lang="en-US" dirty="0"/>
              <a:t>How does it work?</a:t>
            </a:r>
          </a:p>
        </p:txBody>
      </p:sp>
      <p:sp>
        <p:nvSpPr>
          <p:cNvPr id="3" name="Content Placeholder 2">
            <a:extLst>
              <a:ext uri="{FF2B5EF4-FFF2-40B4-BE49-F238E27FC236}">
                <a16:creationId xmlns:a16="http://schemas.microsoft.com/office/drawing/2014/main" id="{D87B78BF-0FFA-7040-8FD6-7100083B2230}"/>
              </a:ext>
            </a:extLst>
          </p:cNvPr>
          <p:cNvSpPr>
            <a:spLocks noGrp="1"/>
          </p:cNvSpPr>
          <p:nvPr>
            <p:ph idx="1"/>
          </p:nvPr>
        </p:nvSpPr>
        <p:spPr>
          <a:xfrm>
            <a:off x="838200" y="1396314"/>
            <a:ext cx="5257800" cy="4780649"/>
          </a:xfrm>
        </p:spPr>
        <p:txBody>
          <a:bodyPr>
            <a:normAutofit fontScale="55000" lnSpcReduction="20000"/>
          </a:bodyPr>
          <a:lstStyle/>
          <a:p>
            <a:r>
              <a:rPr lang="en-US" dirty="0"/>
              <a:t>We input designs in the user-facing tools and generate </a:t>
            </a:r>
            <a:r>
              <a:rPr lang="en-US" b="1" dirty="0" err="1"/>
              <a:t>CoreGen</a:t>
            </a:r>
            <a:r>
              <a:rPr lang="en-US" b="1" dirty="0"/>
              <a:t> Intermediate Representation (IR)</a:t>
            </a:r>
          </a:p>
          <a:p>
            <a:r>
              <a:rPr lang="en-US" dirty="0"/>
              <a:t>The IR preserves the natural dependencies within the design</a:t>
            </a:r>
          </a:p>
          <a:p>
            <a:pPr lvl="1"/>
            <a:r>
              <a:rPr lang="en-US" dirty="0"/>
              <a:t>Register classes depend upon registers</a:t>
            </a:r>
          </a:p>
          <a:p>
            <a:pPr lvl="1"/>
            <a:r>
              <a:rPr lang="en-US" dirty="0"/>
              <a:t>Instruction formats depend upon register classes</a:t>
            </a:r>
          </a:p>
          <a:p>
            <a:pPr lvl="1"/>
            <a:r>
              <a:rPr lang="en-US" dirty="0"/>
              <a:t>Instruction sets depend upon instructions</a:t>
            </a:r>
          </a:p>
          <a:p>
            <a:pPr lvl="1"/>
            <a:r>
              <a:rPr lang="en-US" dirty="0"/>
              <a:t>Cores require instruction sets</a:t>
            </a:r>
          </a:p>
          <a:p>
            <a:r>
              <a:rPr lang="en-US" dirty="0"/>
              <a:t>We execute high level verification “passes” against the IR</a:t>
            </a:r>
          </a:p>
          <a:p>
            <a:pPr lvl="1"/>
            <a:r>
              <a:rPr lang="en-US" dirty="0"/>
              <a:t>Similar in design to traditional compiler passes</a:t>
            </a:r>
          </a:p>
          <a:p>
            <a:pPr lvl="1"/>
            <a:r>
              <a:rPr lang="en-US" dirty="0"/>
              <a:t>Walks the IR dependence graph and derives properties of the design</a:t>
            </a:r>
          </a:p>
          <a:p>
            <a:pPr lvl="1"/>
            <a:r>
              <a:rPr lang="en-US" dirty="0"/>
              <a:t>Reports issues in the design infrastructure, outputs interesting data or optimizes the design infrastructure</a:t>
            </a:r>
          </a:p>
          <a:p>
            <a:r>
              <a:rPr lang="en-US" dirty="0"/>
              <a:t>Users implement instructions in </a:t>
            </a:r>
            <a:r>
              <a:rPr lang="en-US" dirty="0" err="1"/>
              <a:t>StoneCutter</a:t>
            </a:r>
            <a:r>
              <a:rPr lang="en-US" dirty="0"/>
              <a:t> instruction implementation language</a:t>
            </a:r>
          </a:p>
          <a:p>
            <a:pPr lvl="1"/>
            <a:r>
              <a:rPr lang="en-US" dirty="0"/>
              <a:t>C-like integrated with </a:t>
            </a:r>
            <a:r>
              <a:rPr lang="en-US" dirty="0" err="1"/>
              <a:t>CoreGen</a:t>
            </a:r>
            <a:r>
              <a:rPr lang="en-US" dirty="0"/>
              <a:t> IR to define a </a:t>
            </a:r>
            <a:r>
              <a:rPr lang="en-US" u="sng" dirty="0"/>
              <a:t>single</a:t>
            </a:r>
            <a:r>
              <a:rPr lang="en-US" dirty="0"/>
              <a:t> instruction</a:t>
            </a:r>
          </a:p>
          <a:p>
            <a:pPr lvl="1"/>
            <a:r>
              <a:rPr lang="en-US" dirty="0"/>
              <a:t>Optimized by a traditional compiler flow to generate Chisel HDL for a single instruction</a:t>
            </a:r>
          </a:p>
          <a:p>
            <a:r>
              <a:rPr lang="en-US" dirty="0"/>
              <a:t>Following the high level verification phase, we execute generate downstream code (code generation)</a:t>
            </a:r>
          </a:p>
          <a:p>
            <a:pPr lvl="1"/>
            <a:r>
              <a:rPr lang="en-US" dirty="0"/>
              <a:t>Generates Chisel HDL</a:t>
            </a:r>
          </a:p>
          <a:p>
            <a:pPr lvl="2"/>
            <a:r>
              <a:rPr lang="en-US" dirty="0"/>
              <a:t>Compiled down to Verilog &amp; C++ cycle-based simulator</a:t>
            </a:r>
          </a:p>
          <a:p>
            <a:pPr lvl="1"/>
            <a:r>
              <a:rPr lang="en-US" dirty="0"/>
              <a:t>Generates LLVM compiler for the target design </a:t>
            </a:r>
          </a:p>
        </p:txBody>
      </p:sp>
      <p:sp>
        <p:nvSpPr>
          <p:cNvPr id="4" name="Footer Placeholder 3">
            <a:extLst>
              <a:ext uri="{FF2B5EF4-FFF2-40B4-BE49-F238E27FC236}">
                <a16:creationId xmlns:a16="http://schemas.microsoft.com/office/drawing/2014/main" id="{710E5038-B6B0-A448-9AE4-F12354217841}"/>
              </a:ext>
            </a:extLst>
          </p:cNvPr>
          <p:cNvSpPr>
            <a:spLocks noGrp="1"/>
          </p:cNvSpPr>
          <p:nvPr>
            <p:ph type="ftr" sz="quarter" idx="11"/>
          </p:nvPr>
        </p:nvSpPr>
        <p:spPr/>
        <p:txBody>
          <a:bodyPr/>
          <a:lstStyle/>
          <a:p>
            <a:r>
              <a:rPr lang="en-US"/>
              <a:t>Tactical Computing Laboratories</a:t>
            </a:r>
            <a:endParaRPr lang="en-US" dirty="0"/>
          </a:p>
        </p:txBody>
      </p:sp>
      <p:pic>
        <p:nvPicPr>
          <p:cNvPr id="5" name="Picture 4">
            <a:extLst>
              <a:ext uri="{FF2B5EF4-FFF2-40B4-BE49-F238E27FC236}">
                <a16:creationId xmlns:a16="http://schemas.microsoft.com/office/drawing/2014/main" id="{82964A44-7EEF-AA48-93D7-142E71B371B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42006" y="211371"/>
            <a:ext cx="3596065" cy="6144980"/>
          </a:xfrm>
          <a:prstGeom prst="rect">
            <a:avLst/>
          </a:prstGeom>
          <a:ln w="88900" cap="sq" cmpd="thickThin">
            <a:solidFill>
              <a:srgbClr val="000000"/>
            </a:solidFill>
            <a:prstDash val="solid"/>
            <a:miter lim="800000"/>
          </a:ln>
          <a:effectLst>
            <a:innerShdw blurRad="76200">
              <a:srgbClr val="000000"/>
            </a:innerShdw>
          </a:effectLst>
        </p:spPr>
      </p:pic>
      <p:sp>
        <p:nvSpPr>
          <p:cNvPr id="6" name="TextBox 5">
            <a:extLst>
              <a:ext uri="{FF2B5EF4-FFF2-40B4-BE49-F238E27FC236}">
                <a16:creationId xmlns:a16="http://schemas.microsoft.com/office/drawing/2014/main" id="{A5372455-9466-4541-A161-91532C523919}"/>
              </a:ext>
            </a:extLst>
          </p:cNvPr>
          <p:cNvSpPr txBox="1"/>
          <p:nvPr/>
        </p:nvSpPr>
        <p:spPr>
          <a:xfrm>
            <a:off x="10411066" y="2586308"/>
            <a:ext cx="1645009" cy="1477328"/>
          </a:xfrm>
          <a:prstGeom prst="rect">
            <a:avLst/>
          </a:prstGeom>
          <a:noFill/>
          <a:ln>
            <a:solidFill>
              <a:schemeClr val="tx1"/>
            </a:solidFill>
          </a:ln>
        </p:spPr>
        <p:txBody>
          <a:bodyPr wrap="square" rtlCol="0">
            <a:spAutoFit/>
          </a:bodyPr>
          <a:lstStyle/>
          <a:p>
            <a:r>
              <a:rPr lang="en-US" dirty="0"/>
              <a:t>Example dependence graph from </a:t>
            </a:r>
            <a:r>
              <a:rPr lang="en-US" dirty="0" err="1"/>
              <a:t>CoreGen</a:t>
            </a:r>
            <a:r>
              <a:rPr lang="en-US" dirty="0"/>
              <a:t> design input</a:t>
            </a:r>
          </a:p>
        </p:txBody>
      </p:sp>
    </p:spTree>
    <p:extLst>
      <p:ext uri="{BB962C8B-B14F-4D97-AF65-F5344CB8AC3E}">
        <p14:creationId xmlns:p14="http://schemas.microsoft.com/office/powerpoint/2010/main" val="32649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37661-9174-C040-AF36-FA0C57546673}"/>
              </a:ext>
            </a:extLst>
          </p:cNvPr>
          <p:cNvSpPr>
            <a:spLocks noGrp="1"/>
          </p:cNvSpPr>
          <p:nvPr>
            <p:ph type="title"/>
          </p:nvPr>
        </p:nvSpPr>
        <p:spPr/>
        <p:txBody>
          <a:bodyPr/>
          <a:lstStyle/>
          <a:p>
            <a:r>
              <a:rPr lang="en-US" dirty="0" err="1"/>
              <a:t>CoreGen</a:t>
            </a:r>
            <a:r>
              <a:rPr lang="en-US" dirty="0"/>
              <a:t> IR Passes</a:t>
            </a:r>
          </a:p>
        </p:txBody>
      </p:sp>
      <p:sp>
        <p:nvSpPr>
          <p:cNvPr id="3" name="Content Placeholder 2">
            <a:extLst>
              <a:ext uri="{FF2B5EF4-FFF2-40B4-BE49-F238E27FC236}">
                <a16:creationId xmlns:a16="http://schemas.microsoft.com/office/drawing/2014/main" id="{0B0C2B82-8A88-2544-BDCF-4120EBC6899B}"/>
              </a:ext>
            </a:extLst>
          </p:cNvPr>
          <p:cNvSpPr>
            <a:spLocks noGrp="1"/>
          </p:cNvSpPr>
          <p:nvPr>
            <p:ph idx="1"/>
          </p:nvPr>
        </p:nvSpPr>
        <p:spPr>
          <a:xfrm>
            <a:off x="838201" y="1825625"/>
            <a:ext cx="5597324" cy="4351338"/>
          </a:xfrm>
        </p:spPr>
        <p:txBody>
          <a:bodyPr>
            <a:normAutofit fontScale="62500" lnSpcReduction="20000"/>
          </a:bodyPr>
          <a:lstStyle/>
          <a:p>
            <a:r>
              <a:rPr lang="en-US" dirty="0"/>
              <a:t>Passes can be selectively enabled or disabled by the user (just like a normal compiler)</a:t>
            </a:r>
          </a:p>
          <a:p>
            <a:r>
              <a:rPr lang="en-US" dirty="0"/>
              <a:t>Four types of passes</a:t>
            </a:r>
          </a:p>
          <a:p>
            <a:pPr lvl="1"/>
            <a:r>
              <a:rPr lang="en-US" b="1" i="1" dirty="0"/>
              <a:t>Analysis</a:t>
            </a:r>
          </a:p>
          <a:p>
            <a:pPr lvl="2"/>
            <a:r>
              <a:rPr lang="en-US" dirty="0"/>
              <a:t>Analyze the connectivity and the structure of the graph</a:t>
            </a:r>
          </a:p>
          <a:p>
            <a:pPr lvl="2"/>
            <a:r>
              <a:rPr lang="en-US" dirty="0"/>
              <a:t>Reports back the identified state to the user</a:t>
            </a:r>
          </a:p>
          <a:p>
            <a:pPr lvl="2"/>
            <a:r>
              <a:rPr lang="en-US" dirty="0"/>
              <a:t>DOES NOT modify the graph (IR is unchanged)</a:t>
            </a:r>
          </a:p>
          <a:p>
            <a:pPr lvl="1"/>
            <a:r>
              <a:rPr lang="en-US" b="1" i="1" dirty="0"/>
              <a:t>Optimization</a:t>
            </a:r>
          </a:p>
          <a:p>
            <a:pPr lvl="2"/>
            <a:r>
              <a:rPr lang="en-US" dirty="0"/>
              <a:t>Optimizes connectivity and structure of the graph</a:t>
            </a:r>
          </a:p>
          <a:p>
            <a:pPr lvl="2"/>
            <a:r>
              <a:rPr lang="en-US" dirty="0"/>
              <a:t>Much like Kennedy/Callahan dependence analysis/optimization</a:t>
            </a:r>
          </a:p>
          <a:p>
            <a:pPr lvl="2"/>
            <a:r>
              <a:rPr lang="en-US" dirty="0"/>
              <a:t>MODIFIES the dependence graph (IR is changed)</a:t>
            </a:r>
          </a:p>
          <a:p>
            <a:pPr lvl="1"/>
            <a:r>
              <a:rPr lang="en-US" b="1" i="1" dirty="0"/>
              <a:t>Data</a:t>
            </a:r>
          </a:p>
          <a:p>
            <a:pPr lvl="2"/>
            <a:r>
              <a:rPr lang="en-US" dirty="0"/>
              <a:t>Generates statistical data/output based upon the structure/content of the graph</a:t>
            </a:r>
          </a:p>
          <a:p>
            <a:pPr lvl="2"/>
            <a:r>
              <a:rPr lang="en-US" dirty="0"/>
              <a:t>EG, outputs a </a:t>
            </a:r>
            <a:r>
              <a:rPr lang="en-US" dirty="0" err="1"/>
              <a:t>LaTeX</a:t>
            </a:r>
            <a:r>
              <a:rPr lang="en-US" dirty="0"/>
              <a:t> specification document based upon the respective ISA</a:t>
            </a:r>
          </a:p>
          <a:p>
            <a:pPr lvl="2"/>
            <a:r>
              <a:rPr lang="en-US" dirty="0"/>
              <a:t>DOES NOT modify the graph (IR is unchanged)</a:t>
            </a:r>
          </a:p>
          <a:p>
            <a:pPr lvl="1"/>
            <a:r>
              <a:rPr lang="en-US" b="1" i="1" dirty="0"/>
              <a:t>System</a:t>
            </a:r>
          </a:p>
          <a:p>
            <a:pPr lvl="2"/>
            <a:r>
              <a:rPr lang="en-US" dirty="0"/>
              <a:t>Mixtures of each of the aforementioned pass types</a:t>
            </a:r>
          </a:p>
          <a:p>
            <a:pPr lvl="2"/>
            <a:r>
              <a:rPr lang="en-US" dirty="0"/>
              <a:t>Must be manually instantiated by the tools/users</a:t>
            </a:r>
          </a:p>
        </p:txBody>
      </p:sp>
      <p:sp>
        <p:nvSpPr>
          <p:cNvPr id="4" name="Footer Placeholder 3">
            <a:extLst>
              <a:ext uri="{FF2B5EF4-FFF2-40B4-BE49-F238E27FC236}">
                <a16:creationId xmlns:a16="http://schemas.microsoft.com/office/drawing/2014/main" id="{E58012CA-A37B-C74B-AD64-89785024CA24}"/>
              </a:ext>
            </a:extLst>
          </p:cNvPr>
          <p:cNvSpPr>
            <a:spLocks noGrp="1"/>
          </p:cNvSpPr>
          <p:nvPr>
            <p:ph type="ftr" sz="quarter" idx="11"/>
          </p:nvPr>
        </p:nvSpPr>
        <p:spPr/>
        <p:txBody>
          <a:bodyPr/>
          <a:lstStyle/>
          <a:p>
            <a:r>
              <a:rPr lang="en-US"/>
              <a:t>Tactical Computing Laboratories</a:t>
            </a:r>
            <a:endParaRPr lang="en-US" dirty="0"/>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0CB1C296-AB84-B245-A671-509B4A3FE026}"/>
                  </a:ext>
                </a:extLst>
              </p:cNvPr>
              <p:cNvSpPr txBox="1">
                <a:spLocks/>
              </p:cNvSpPr>
              <p:nvPr/>
            </p:nvSpPr>
            <p:spPr>
              <a:xfrm>
                <a:off x="6435525" y="1825625"/>
                <a:ext cx="5430455" cy="39385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internal representation of the IR is stored as a directed acyclic graph (DAG)</a:t>
                </a:r>
              </a:p>
              <a:p>
                <a:r>
                  <a:rPr lang="en-US" dirty="0"/>
                  <a:t>Contains four levels that describe varying levels of detail</a:t>
                </a:r>
              </a:p>
              <a:p>
                <a:pPr lvl="1"/>
                <a:r>
                  <a:rPr lang="en-US" dirty="0"/>
                  <a:t>This is a performance optimization</a:t>
                </a:r>
              </a:p>
              <a:p>
                <a:pPr lvl="1"/>
                <a:r>
                  <a:rPr lang="en-US" dirty="0"/>
                  <a:t>Each subsequent level is a superset of the previous level</a:t>
                </a:r>
              </a:p>
              <a:p>
                <a:pPr lvl="1"/>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𝐿𝑒𝑣𝑒𝑙</m:t>
                        </m:r>
                      </m:e>
                      <m:sup>
                        <m:r>
                          <a:rPr lang="en-US" b="0" i="1" smtClean="0">
                            <a:latin typeface="Cambria Math" panose="02040503050406030204" pitchFamily="18" charset="0"/>
                          </a:rPr>
                          <m:t>𝑁</m:t>
                        </m:r>
                        <m:r>
                          <a:rPr lang="en-US" b="0" i="1" smtClean="0">
                            <a:latin typeface="Cambria Math" panose="02040503050406030204" pitchFamily="18" charset="0"/>
                          </a:rPr>
                          <m:t>+1</m:t>
                        </m:r>
                      </m:sup>
                    </m:sSup>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𝐿𝑒𝑣𝑒𝑙</m:t>
                        </m:r>
                      </m:e>
                      <m:sup>
                        <m:r>
                          <a:rPr lang="en-US" b="0" i="1" smtClean="0">
                            <a:latin typeface="Cambria Math" panose="02040503050406030204" pitchFamily="18" charset="0"/>
                            <a:ea typeface="Cambria Math" panose="02040503050406030204" pitchFamily="18" charset="0"/>
                          </a:rPr>
                          <m:t>𝑁</m:t>
                        </m:r>
                      </m:sup>
                    </m:sSup>
                  </m:oMath>
                </a14:m>
                <a:r>
                  <a:rPr lang="en-US" dirty="0"/>
                  <a:t> </a:t>
                </a:r>
              </a:p>
            </p:txBody>
          </p:sp>
        </mc:Choice>
        <mc:Fallback>
          <p:sp>
            <p:nvSpPr>
              <p:cNvPr id="5" name="Content Placeholder 2">
                <a:extLst>
                  <a:ext uri="{FF2B5EF4-FFF2-40B4-BE49-F238E27FC236}">
                    <a16:creationId xmlns:a16="http://schemas.microsoft.com/office/drawing/2014/main" id="{0CB1C296-AB84-B245-A671-509B4A3FE026}"/>
                  </a:ext>
                </a:extLst>
              </p:cNvPr>
              <p:cNvSpPr txBox="1">
                <a:spLocks noRot="1" noChangeAspect="1" noMove="1" noResize="1" noEditPoints="1" noAdjustHandles="1" noChangeArrowheads="1" noChangeShapeType="1" noTextEdit="1"/>
              </p:cNvSpPr>
              <p:nvPr/>
            </p:nvSpPr>
            <p:spPr>
              <a:xfrm>
                <a:off x="6435525" y="1825625"/>
                <a:ext cx="5430455" cy="3938567"/>
              </a:xfrm>
              <a:prstGeom prst="rect">
                <a:avLst/>
              </a:prstGeom>
              <a:blipFill>
                <a:blip r:embed="rId2"/>
                <a:stretch>
                  <a:fillRect l="-1869" t="-2903" r="-1402"/>
                </a:stretch>
              </a:blipFill>
            </p:spPr>
            <p:txBody>
              <a:bodyPr/>
              <a:lstStyle/>
              <a:p>
                <a:r>
                  <a:rPr lang="en-US">
                    <a:noFill/>
                  </a:rPr>
                  <a:t> </a:t>
                </a:r>
              </a:p>
            </p:txBody>
          </p:sp>
        </mc:Fallback>
      </mc:AlternateContent>
    </p:spTree>
    <p:extLst>
      <p:ext uri="{BB962C8B-B14F-4D97-AF65-F5344CB8AC3E}">
        <p14:creationId xmlns:p14="http://schemas.microsoft.com/office/powerpoint/2010/main" val="2531971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5E106-4E78-5B4E-961F-D649891F1D4B}"/>
              </a:ext>
            </a:extLst>
          </p:cNvPr>
          <p:cNvSpPr>
            <a:spLocks noGrp="1"/>
          </p:cNvSpPr>
          <p:nvPr>
            <p:ph type="title"/>
          </p:nvPr>
        </p:nvSpPr>
        <p:spPr/>
        <p:txBody>
          <a:bodyPr/>
          <a:lstStyle/>
          <a:p>
            <a:r>
              <a:rPr lang="en-US" dirty="0" err="1"/>
              <a:t>CoreGen</a:t>
            </a:r>
            <a:r>
              <a:rPr lang="en-US" dirty="0"/>
              <a:t> IR Passes: Example Analysis Passes</a:t>
            </a:r>
          </a:p>
        </p:txBody>
      </p:sp>
      <p:sp>
        <p:nvSpPr>
          <p:cNvPr id="5" name="Text Placeholder 4">
            <a:extLst>
              <a:ext uri="{FF2B5EF4-FFF2-40B4-BE49-F238E27FC236}">
                <a16:creationId xmlns:a16="http://schemas.microsoft.com/office/drawing/2014/main" id="{69486CA9-8A98-C241-8685-B38B053E4833}"/>
              </a:ext>
            </a:extLst>
          </p:cNvPr>
          <p:cNvSpPr>
            <a:spLocks noGrp="1"/>
          </p:cNvSpPr>
          <p:nvPr>
            <p:ph type="body" idx="1"/>
          </p:nvPr>
        </p:nvSpPr>
        <p:spPr>
          <a:xfrm>
            <a:off x="839788" y="1681163"/>
            <a:ext cx="5157787" cy="657225"/>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anchor="ctr"/>
          <a:lstStyle/>
          <a:p>
            <a:pPr algn="ctr"/>
            <a:r>
              <a:rPr lang="en-US" dirty="0" err="1"/>
              <a:t>RegSafetyPass</a:t>
            </a:r>
            <a:r>
              <a:rPr lang="en-US" dirty="0"/>
              <a:t>/</a:t>
            </a:r>
            <a:r>
              <a:rPr lang="en-US" dirty="0" err="1"/>
              <a:t>RegIdxPass</a:t>
            </a:r>
            <a:endParaRPr lang="en-US" dirty="0"/>
          </a:p>
        </p:txBody>
      </p:sp>
      <p:sp>
        <p:nvSpPr>
          <p:cNvPr id="6" name="Content Placeholder 5">
            <a:extLst>
              <a:ext uri="{FF2B5EF4-FFF2-40B4-BE49-F238E27FC236}">
                <a16:creationId xmlns:a16="http://schemas.microsoft.com/office/drawing/2014/main" id="{1C24E85A-7EF0-DD4E-BAE7-7C199F98A0AB}"/>
              </a:ext>
            </a:extLst>
          </p:cNvPr>
          <p:cNvSpPr>
            <a:spLocks noGrp="1"/>
          </p:cNvSpPr>
          <p:nvPr>
            <p:ph sz="half" idx="2"/>
          </p:nvPr>
        </p:nvSpPr>
        <p:spPr>
          <a:ln>
            <a:solidFill>
              <a:schemeClr val="tx1"/>
            </a:solidFill>
          </a:ln>
        </p:spPr>
        <p:txBody>
          <a:bodyPr>
            <a:normAutofit fontScale="85000" lnSpcReduction="20000"/>
          </a:bodyPr>
          <a:lstStyle/>
          <a:p>
            <a:r>
              <a:rPr lang="en-US" dirty="0"/>
              <a:t>Find inconsistencies between registers within the same register file</a:t>
            </a:r>
          </a:p>
          <a:p>
            <a:r>
              <a:rPr lang="en-US" dirty="0"/>
              <a:t>Multiple registers with the same index</a:t>
            </a:r>
          </a:p>
          <a:p>
            <a:r>
              <a:rPr lang="en-US" dirty="0"/>
              <a:t>Registers with missing </a:t>
            </a:r>
            <a:r>
              <a:rPr lang="en-US" dirty="0" err="1"/>
              <a:t>indicies</a:t>
            </a:r>
            <a:endParaRPr lang="en-US" dirty="0"/>
          </a:p>
          <a:p>
            <a:r>
              <a:rPr lang="en-US" dirty="0"/>
              <a:t>Registers with prescribed values &gt; than their bit width</a:t>
            </a:r>
          </a:p>
          <a:p>
            <a:r>
              <a:rPr lang="en-US" dirty="0"/>
              <a:t>Sub-register fields with overlapping names</a:t>
            </a:r>
          </a:p>
          <a:p>
            <a:r>
              <a:rPr lang="en-US" dirty="0"/>
              <a:t>Sub-register fields with overlapping bit field definitions</a:t>
            </a:r>
          </a:p>
          <a:p>
            <a:endParaRPr lang="en-US" dirty="0"/>
          </a:p>
          <a:p>
            <a:endParaRPr lang="en-US" dirty="0"/>
          </a:p>
        </p:txBody>
      </p:sp>
      <p:sp>
        <p:nvSpPr>
          <p:cNvPr id="7" name="Text Placeholder 6">
            <a:extLst>
              <a:ext uri="{FF2B5EF4-FFF2-40B4-BE49-F238E27FC236}">
                <a16:creationId xmlns:a16="http://schemas.microsoft.com/office/drawing/2014/main" id="{D06B17D9-7964-4541-B18B-54D36764839B}"/>
              </a:ext>
            </a:extLst>
          </p:cNvPr>
          <p:cNvSpPr>
            <a:spLocks noGrp="1"/>
          </p:cNvSpPr>
          <p:nvPr>
            <p:ph type="body" sz="quarter" idx="3"/>
          </p:nvPr>
        </p:nvSpPr>
        <p:spPr>
          <a:xfrm>
            <a:off x="6172200" y="1681163"/>
            <a:ext cx="5183188" cy="657225"/>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anchor="ctr"/>
          <a:lstStyle/>
          <a:p>
            <a:pPr algn="ctr"/>
            <a:r>
              <a:rPr lang="en-US" dirty="0" err="1"/>
              <a:t>EncodingCollisionPass</a:t>
            </a:r>
            <a:endParaRPr lang="en-US" dirty="0"/>
          </a:p>
        </p:txBody>
      </p:sp>
      <p:sp>
        <p:nvSpPr>
          <p:cNvPr id="8" name="Content Placeholder 7">
            <a:extLst>
              <a:ext uri="{FF2B5EF4-FFF2-40B4-BE49-F238E27FC236}">
                <a16:creationId xmlns:a16="http://schemas.microsoft.com/office/drawing/2014/main" id="{E13831F8-FCB2-8E43-81DB-46685024166D}"/>
              </a:ext>
            </a:extLst>
          </p:cNvPr>
          <p:cNvSpPr>
            <a:spLocks noGrp="1"/>
          </p:cNvSpPr>
          <p:nvPr>
            <p:ph sz="quarter" idx="4"/>
          </p:nvPr>
        </p:nvSpPr>
        <p:spPr>
          <a:ln>
            <a:solidFill>
              <a:schemeClr val="tx1"/>
            </a:solidFill>
          </a:ln>
        </p:spPr>
        <p:txBody>
          <a:bodyPr>
            <a:normAutofit fontScale="85000" lnSpcReduction="20000"/>
          </a:bodyPr>
          <a:lstStyle/>
          <a:p>
            <a:r>
              <a:rPr lang="en-US" dirty="0"/>
              <a:t>Identifies potential ISA encoding issues</a:t>
            </a:r>
          </a:p>
          <a:p>
            <a:r>
              <a:rPr lang="en-US" dirty="0"/>
              <a:t>Utilizes all instruction formats within an ISA</a:t>
            </a:r>
          </a:p>
          <a:p>
            <a:r>
              <a:rPr lang="en-US" dirty="0"/>
              <a:t>Builds a table of every known instruction within the ISA</a:t>
            </a:r>
          </a:p>
          <a:p>
            <a:pPr lvl="1"/>
            <a:r>
              <a:rPr lang="en-US" dirty="0"/>
              <a:t>Initializes a bit vector for every instruction using the encoding (</a:t>
            </a:r>
            <a:r>
              <a:rPr lang="en-US" dirty="0" err="1"/>
              <a:t>eg</a:t>
            </a:r>
            <a:r>
              <a:rPr lang="en-US" dirty="0"/>
              <a:t>, opcode), immediate values and register fields (bitmask)</a:t>
            </a:r>
          </a:p>
          <a:p>
            <a:r>
              <a:rPr lang="en-US" dirty="0"/>
              <a:t>Examines collisions in the “loaded” encodings</a:t>
            </a:r>
          </a:p>
        </p:txBody>
      </p:sp>
      <p:sp>
        <p:nvSpPr>
          <p:cNvPr id="4" name="Footer Placeholder 3">
            <a:extLst>
              <a:ext uri="{FF2B5EF4-FFF2-40B4-BE49-F238E27FC236}">
                <a16:creationId xmlns:a16="http://schemas.microsoft.com/office/drawing/2014/main" id="{85FEE94E-BE95-FF47-9837-2849374605BB}"/>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3545433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5E106-4E78-5B4E-961F-D649891F1D4B}"/>
              </a:ext>
            </a:extLst>
          </p:cNvPr>
          <p:cNvSpPr>
            <a:spLocks noGrp="1"/>
          </p:cNvSpPr>
          <p:nvPr>
            <p:ph type="title"/>
          </p:nvPr>
        </p:nvSpPr>
        <p:spPr/>
        <p:txBody>
          <a:bodyPr/>
          <a:lstStyle/>
          <a:p>
            <a:r>
              <a:rPr lang="en-US" dirty="0" err="1"/>
              <a:t>CoreGen</a:t>
            </a:r>
            <a:r>
              <a:rPr lang="en-US" dirty="0"/>
              <a:t> IR Passes: Example Data Passes</a:t>
            </a:r>
          </a:p>
        </p:txBody>
      </p:sp>
      <p:sp>
        <p:nvSpPr>
          <p:cNvPr id="5" name="Text Placeholder 4">
            <a:extLst>
              <a:ext uri="{FF2B5EF4-FFF2-40B4-BE49-F238E27FC236}">
                <a16:creationId xmlns:a16="http://schemas.microsoft.com/office/drawing/2014/main" id="{69486CA9-8A98-C241-8685-B38B053E4833}"/>
              </a:ext>
            </a:extLst>
          </p:cNvPr>
          <p:cNvSpPr>
            <a:spLocks noGrp="1"/>
          </p:cNvSpPr>
          <p:nvPr>
            <p:ph type="body" idx="1"/>
          </p:nvPr>
        </p:nvSpPr>
        <p:spPr>
          <a:xfrm>
            <a:off x="839788" y="1681163"/>
            <a:ext cx="5157787" cy="657225"/>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anchor="ctr"/>
          <a:lstStyle/>
          <a:p>
            <a:pPr algn="ctr"/>
            <a:r>
              <a:rPr lang="en-US" dirty="0" err="1"/>
              <a:t>StatsPass</a:t>
            </a:r>
            <a:endParaRPr lang="en-US" dirty="0"/>
          </a:p>
        </p:txBody>
      </p:sp>
      <p:sp>
        <p:nvSpPr>
          <p:cNvPr id="6" name="Content Placeholder 5">
            <a:extLst>
              <a:ext uri="{FF2B5EF4-FFF2-40B4-BE49-F238E27FC236}">
                <a16:creationId xmlns:a16="http://schemas.microsoft.com/office/drawing/2014/main" id="{1C24E85A-7EF0-DD4E-BAE7-7C199F98A0AB}"/>
              </a:ext>
            </a:extLst>
          </p:cNvPr>
          <p:cNvSpPr>
            <a:spLocks noGrp="1"/>
          </p:cNvSpPr>
          <p:nvPr>
            <p:ph sz="half" idx="2"/>
          </p:nvPr>
        </p:nvSpPr>
        <p:spPr>
          <a:ln>
            <a:solidFill>
              <a:schemeClr val="tx1"/>
            </a:solidFill>
          </a:ln>
        </p:spPr>
        <p:txBody>
          <a:bodyPr>
            <a:normAutofit fontScale="85000" lnSpcReduction="20000"/>
          </a:bodyPr>
          <a:lstStyle/>
          <a:p>
            <a:r>
              <a:rPr lang="en-US" dirty="0"/>
              <a:t>Walks the entire dependence graph and collects data about the connectivity of the graph and incidence of the nodes</a:t>
            </a:r>
          </a:p>
          <a:p>
            <a:r>
              <a:rPr lang="en-US" dirty="0"/>
              <a:t>Reports the number of adjacent dependent nodes for each node in the graph (outdegree)</a:t>
            </a:r>
          </a:p>
          <a:p>
            <a:r>
              <a:rPr lang="en-US" dirty="0"/>
              <a:t>Reports final counts of the incidence of each node type</a:t>
            </a:r>
          </a:p>
          <a:p>
            <a:endParaRPr lang="en-US" dirty="0"/>
          </a:p>
          <a:p>
            <a:endParaRPr lang="en-US" dirty="0"/>
          </a:p>
        </p:txBody>
      </p:sp>
      <p:sp>
        <p:nvSpPr>
          <p:cNvPr id="7" name="Text Placeholder 6">
            <a:extLst>
              <a:ext uri="{FF2B5EF4-FFF2-40B4-BE49-F238E27FC236}">
                <a16:creationId xmlns:a16="http://schemas.microsoft.com/office/drawing/2014/main" id="{D06B17D9-7964-4541-B18B-54D36764839B}"/>
              </a:ext>
            </a:extLst>
          </p:cNvPr>
          <p:cNvSpPr>
            <a:spLocks noGrp="1"/>
          </p:cNvSpPr>
          <p:nvPr>
            <p:ph type="body" sz="quarter" idx="3"/>
          </p:nvPr>
        </p:nvSpPr>
        <p:spPr>
          <a:xfrm>
            <a:off x="6172200" y="1681163"/>
            <a:ext cx="5183188" cy="657225"/>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anchor="ctr"/>
          <a:lstStyle/>
          <a:p>
            <a:pPr algn="ctr"/>
            <a:r>
              <a:rPr lang="en-US" dirty="0" err="1"/>
              <a:t>SpecDoc</a:t>
            </a:r>
            <a:endParaRPr lang="en-US" dirty="0"/>
          </a:p>
        </p:txBody>
      </p:sp>
      <p:sp>
        <p:nvSpPr>
          <p:cNvPr id="8" name="Content Placeholder 7">
            <a:extLst>
              <a:ext uri="{FF2B5EF4-FFF2-40B4-BE49-F238E27FC236}">
                <a16:creationId xmlns:a16="http://schemas.microsoft.com/office/drawing/2014/main" id="{E13831F8-FCB2-8E43-81DB-46685024166D}"/>
              </a:ext>
            </a:extLst>
          </p:cNvPr>
          <p:cNvSpPr>
            <a:spLocks noGrp="1"/>
          </p:cNvSpPr>
          <p:nvPr>
            <p:ph sz="quarter" idx="4"/>
          </p:nvPr>
        </p:nvSpPr>
        <p:spPr>
          <a:ln>
            <a:solidFill>
              <a:schemeClr val="tx1"/>
            </a:solidFill>
          </a:ln>
        </p:spPr>
        <p:txBody>
          <a:bodyPr>
            <a:normAutofit fontScale="85000" lnSpcReduction="20000"/>
          </a:bodyPr>
          <a:lstStyle/>
          <a:p>
            <a:r>
              <a:rPr lang="en-US" dirty="0"/>
              <a:t>Walks the entire dependence graph and collects data about the encoding infrastructure of the ISA and portions of the micro architecture</a:t>
            </a:r>
          </a:p>
          <a:p>
            <a:r>
              <a:rPr lang="en-US" dirty="0"/>
              <a:t>Outputs a specification document in </a:t>
            </a:r>
            <a:r>
              <a:rPr lang="en-US" dirty="0" err="1"/>
              <a:t>LaTeX</a:t>
            </a:r>
            <a:r>
              <a:rPr lang="en-US" dirty="0"/>
              <a:t> that details each of:</a:t>
            </a:r>
          </a:p>
          <a:p>
            <a:pPr lvl="1"/>
            <a:r>
              <a:rPr lang="en-US" dirty="0"/>
              <a:t>Register Classes</a:t>
            </a:r>
          </a:p>
          <a:p>
            <a:pPr lvl="1"/>
            <a:r>
              <a:rPr lang="en-US" dirty="0"/>
              <a:t>Register Encodings</a:t>
            </a:r>
          </a:p>
          <a:p>
            <a:pPr lvl="2"/>
            <a:r>
              <a:rPr lang="en-US" dirty="0" err="1"/>
              <a:t>Subregister</a:t>
            </a:r>
            <a:r>
              <a:rPr lang="en-US" dirty="0"/>
              <a:t> encodings (bit fields within register)</a:t>
            </a:r>
          </a:p>
          <a:p>
            <a:pPr lvl="1"/>
            <a:r>
              <a:rPr lang="en-US" dirty="0"/>
              <a:t>Instruction Formats</a:t>
            </a:r>
          </a:p>
          <a:p>
            <a:pPr lvl="1"/>
            <a:r>
              <a:rPr lang="en-US" dirty="0"/>
              <a:t>Instruction Encodings</a:t>
            </a:r>
          </a:p>
          <a:p>
            <a:pPr lvl="1"/>
            <a:r>
              <a:rPr lang="en-US" dirty="0"/>
              <a:t>Master instruction table</a:t>
            </a:r>
          </a:p>
        </p:txBody>
      </p:sp>
      <p:sp>
        <p:nvSpPr>
          <p:cNvPr id="4" name="Footer Placeholder 3">
            <a:extLst>
              <a:ext uri="{FF2B5EF4-FFF2-40B4-BE49-F238E27FC236}">
                <a16:creationId xmlns:a16="http://schemas.microsoft.com/office/drawing/2014/main" id="{85FEE94E-BE95-FF47-9837-2849374605BB}"/>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1925163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5E106-4E78-5B4E-961F-D649891F1D4B}"/>
              </a:ext>
            </a:extLst>
          </p:cNvPr>
          <p:cNvSpPr>
            <a:spLocks noGrp="1"/>
          </p:cNvSpPr>
          <p:nvPr>
            <p:ph type="title"/>
          </p:nvPr>
        </p:nvSpPr>
        <p:spPr/>
        <p:txBody>
          <a:bodyPr/>
          <a:lstStyle/>
          <a:p>
            <a:r>
              <a:rPr lang="en-US" dirty="0" err="1"/>
              <a:t>CoreGen</a:t>
            </a:r>
            <a:r>
              <a:rPr lang="en-US" dirty="0"/>
              <a:t> IR Passes: Example System Passes</a:t>
            </a:r>
          </a:p>
        </p:txBody>
      </p:sp>
      <p:sp>
        <p:nvSpPr>
          <p:cNvPr id="5" name="Text Placeholder 4">
            <a:extLst>
              <a:ext uri="{FF2B5EF4-FFF2-40B4-BE49-F238E27FC236}">
                <a16:creationId xmlns:a16="http://schemas.microsoft.com/office/drawing/2014/main" id="{69486CA9-8A98-C241-8685-B38B053E4833}"/>
              </a:ext>
            </a:extLst>
          </p:cNvPr>
          <p:cNvSpPr>
            <a:spLocks noGrp="1"/>
          </p:cNvSpPr>
          <p:nvPr>
            <p:ph type="body" idx="1"/>
          </p:nvPr>
        </p:nvSpPr>
        <p:spPr>
          <a:xfrm>
            <a:off x="839788" y="1681163"/>
            <a:ext cx="5157787" cy="657225"/>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anchor="ctr"/>
          <a:lstStyle/>
          <a:p>
            <a:pPr algn="ctr"/>
            <a:r>
              <a:rPr lang="en-US" dirty="0" err="1"/>
              <a:t>SafeDeletePass</a:t>
            </a:r>
            <a:endParaRPr lang="en-US" dirty="0"/>
          </a:p>
        </p:txBody>
      </p:sp>
      <p:sp>
        <p:nvSpPr>
          <p:cNvPr id="6" name="Content Placeholder 5">
            <a:extLst>
              <a:ext uri="{FF2B5EF4-FFF2-40B4-BE49-F238E27FC236}">
                <a16:creationId xmlns:a16="http://schemas.microsoft.com/office/drawing/2014/main" id="{1C24E85A-7EF0-DD4E-BAE7-7C199F98A0AB}"/>
              </a:ext>
            </a:extLst>
          </p:cNvPr>
          <p:cNvSpPr>
            <a:spLocks noGrp="1"/>
          </p:cNvSpPr>
          <p:nvPr>
            <p:ph sz="half" idx="2"/>
          </p:nvPr>
        </p:nvSpPr>
        <p:spPr>
          <a:ln>
            <a:solidFill>
              <a:schemeClr val="tx1"/>
            </a:solidFill>
          </a:ln>
        </p:spPr>
        <p:txBody>
          <a:bodyPr>
            <a:normAutofit fontScale="92500" lnSpcReduction="20000"/>
          </a:bodyPr>
          <a:lstStyle/>
          <a:p>
            <a:r>
              <a:rPr lang="en-US" dirty="0"/>
              <a:t>Determines whether removing a node from the graph is safe</a:t>
            </a:r>
          </a:p>
          <a:p>
            <a:r>
              <a:rPr lang="en-US" dirty="0"/>
              <a:t>For example: </a:t>
            </a:r>
          </a:p>
          <a:p>
            <a:pPr lvl="1"/>
            <a:r>
              <a:rPr lang="en-US" dirty="0"/>
              <a:t>”If I remove this register, will I break the dependence graph?”</a:t>
            </a:r>
          </a:p>
          <a:p>
            <a:pPr lvl="1"/>
            <a:r>
              <a:rPr lang="en-US" dirty="0"/>
              <a:t>“If I remove this encoding format, will I break the dependence graph?”</a:t>
            </a:r>
          </a:p>
          <a:p>
            <a:r>
              <a:rPr lang="en-US" dirty="0"/>
              <a:t>Generally utilized within other tooling, but can be utilized directly by the user</a:t>
            </a:r>
          </a:p>
          <a:p>
            <a:endParaRPr lang="en-US" dirty="0"/>
          </a:p>
        </p:txBody>
      </p:sp>
      <p:sp>
        <p:nvSpPr>
          <p:cNvPr id="7" name="Text Placeholder 6">
            <a:extLst>
              <a:ext uri="{FF2B5EF4-FFF2-40B4-BE49-F238E27FC236}">
                <a16:creationId xmlns:a16="http://schemas.microsoft.com/office/drawing/2014/main" id="{D06B17D9-7964-4541-B18B-54D36764839B}"/>
              </a:ext>
            </a:extLst>
          </p:cNvPr>
          <p:cNvSpPr>
            <a:spLocks noGrp="1"/>
          </p:cNvSpPr>
          <p:nvPr>
            <p:ph type="body" sz="quarter" idx="3"/>
          </p:nvPr>
        </p:nvSpPr>
        <p:spPr>
          <a:xfrm>
            <a:off x="6172200" y="1681163"/>
            <a:ext cx="5183188" cy="657225"/>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anchor="ctr"/>
          <a:lstStyle/>
          <a:p>
            <a:pPr algn="ctr"/>
            <a:r>
              <a:rPr lang="en-US" dirty="0" err="1"/>
              <a:t>ASPSolverPass</a:t>
            </a:r>
            <a:endParaRPr lang="en-US" dirty="0"/>
          </a:p>
        </p:txBody>
      </p:sp>
      <p:sp>
        <p:nvSpPr>
          <p:cNvPr id="8" name="Content Placeholder 7">
            <a:extLst>
              <a:ext uri="{FF2B5EF4-FFF2-40B4-BE49-F238E27FC236}">
                <a16:creationId xmlns:a16="http://schemas.microsoft.com/office/drawing/2014/main" id="{E13831F8-FCB2-8E43-81DB-46685024166D}"/>
              </a:ext>
            </a:extLst>
          </p:cNvPr>
          <p:cNvSpPr>
            <a:spLocks noGrp="1"/>
          </p:cNvSpPr>
          <p:nvPr>
            <p:ph sz="quarter" idx="4"/>
          </p:nvPr>
        </p:nvSpPr>
        <p:spPr>
          <a:ln>
            <a:solidFill>
              <a:schemeClr val="tx1"/>
            </a:solidFill>
          </a:ln>
        </p:spPr>
        <p:txBody>
          <a:bodyPr>
            <a:normAutofit fontScale="92500" lnSpcReduction="20000"/>
          </a:bodyPr>
          <a:lstStyle/>
          <a:p>
            <a:r>
              <a:rPr lang="en-US" dirty="0"/>
              <a:t>Utilized when an existing analysis pass does not find a specific corner case</a:t>
            </a:r>
          </a:p>
          <a:p>
            <a:r>
              <a:rPr lang="en-US" dirty="0"/>
              <a:t>Can be used to “programmatically” define new dependence solvers using a specific syntax</a:t>
            </a:r>
          </a:p>
          <a:p>
            <a:r>
              <a:rPr lang="en-US" dirty="0"/>
              <a:t>Can be utilized as design constraints and/or regression tests to ensure specific functionality/connectivity exists in a design</a:t>
            </a:r>
          </a:p>
        </p:txBody>
      </p:sp>
      <p:sp>
        <p:nvSpPr>
          <p:cNvPr id="4" name="Footer Placeholder 3">
            <a:extLst>
              <a:ext uri="{FF2B5EF4-FFF2-40B4-BE49-F238E27FC236}">
                <a16:creationId xmlns:a16="http://schemas.microsoft.com/office/drawing/2014/main" id="{85FEE94E-BE95-FF47-9837-2849374605BB}"/>
              </a:ext>
            </a:extLst>
          </p:cNvPr>
          <p:cNvSpPr>
            <a:spLocks noGrp="1"/>
          </p:cNvSpPr>
          <p:nvPr>
            <p:ph type="ftr" sz="quarter" idx="11"/>
          </p:nvPr>
        </p:nvSpPr>
        <p:spPr/>
        <p:txBody>
          <a:bodyPr/>
          <a:lstStyle/>
          <a:p>
            <a:r>
              <a:rPr lang="en-US" dirty="0"/>
              <a:t>Tactical Computing Laboratories</a:t>
            </a:r>
          </a:p>
        </p:txBody>
      </p:sp>
    </p:spTree>
    <p:extLst>
      <p:ext uri="{BB962C8B-B14F-4D97-AF65-F5344CB8AC3E}">
        <p14:creationId xmlns:p14="http://schemas.microsoft.com/office/powerpoint/2010/main" val="3201042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CoreGen</a:t>
            </a:r>
            <a:r>
              <a:rPr lang="en-US" dirty="0"/>
              <a:t> Infrastructure</a:t>
            </a:r>
          </a:p>
        </p:txBody>
      </p:sp>
      <p:sp>
        <p:nvSpPr>
          <p:cNvPr id="3" name="Content Placeholder 2"/>
          <p:cNvSpPr>
            <a:spLocks noGrp="1"/>
          </p:cNvSpPr>
          <p:nvPr>
            <p:ph idx="1"/>
          </p:nvPr>
        </p:nvSpPr>
        <p:spPr>
          <a:xfrm>
            <a:off x="838200" y="1825625"/>
            <a:ext cx="7007352" cy="4351338"/>
          </a:xfrm>
        </p:spPr>
        <p:txBody>
          <a:bodyPr>
            <a:normAutofit fontScale="92500" lnSpcReduction="10000"/>
          </a:bodyPr>
          <a:lstStyle/>
          <a:p>
            <a:r>
              <a:rPr lang="en-US" dirty="0"/>
              <a:t>All hardware modules/units are defined as DAG nodes</a:t>
            </a:r>
          </a:p>
          <a:p>
            <a:r>
              <a:rPr lang="en-US" dirty="0"/>
              <a:t>Dependence graph between nodes is “lowered” in multiple stages in order to expose increasing levels of complexity</a:t>
            </a:r>
          </a:p>
          <a:p>
            <a:pPr lvl="1"/>
            <a:r>
              <a:rPr lang="en-US" dirty="0"/>
              <a:t>Similar to Open64 notion of multi-dimensional IR</a:t>
            </a:r>
          </a:p>
          <a:p>
            <a:r>
              <a:rPr lang="en-US" dirty="0"/>
              <a:t>DAG Levels:</a:t>
            </a:r>
          </a:p>
          <a:p>
            <a:pPr lvl="1"/>
            <a:r>
              <a:rPr lang="en-US" dirty="0"/>
              <a:t>Level 0: Basic node connectivity</a:t>
            </a:r>
          </a:p>
          <a:p>
            <a:pPr lvl="1"/>
            <a:r>
              <a:rPr lang="en-US" dirty="0"/>
              <a:t>Level 1: Expands “extension” nodes to contain all their children</a:t>
            </a:r>
          </a:p>
          <a:p>
            <a:pPr lvl="1"/>
            <a:r>
              <a:rPr lang="en-US" dirty="0"/>
              <a:t>Level 2: Expands all communication links</a:t>
            </a:r>
          </a:p>
          <a:p>
            <a:pPr lvl="1"/>
            <a:r>
              <a:rPr lang="en-US" dirty="0"/>
              <a:t>Level 3: Expands all instruction and register encodings</a:t>
            </a:r>
          </a:p>
        </p:txBody>
      </p:sp>
      <p:sp>
        <p:nvSpPr>
          <p:cNvPr id="6" name="Rounded Rectangle 5"/>
          <p:cNvSpPr/>
          <p:nvPr/>
        </p:nvSpPr>
        <p:spPr>
          <a:xfrm>
            <a:off x="8065008" y="1690688"/>
            <a:ext cx="1920240" cy="5518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Cache Level</a:t>
            </a:r>
          </a:p>
        </p:txBody>
      </p:sp>
      <p:sp>
        <p:nvSpPr>
          <p:cNvPr id="7" name="Rounded Rectangle 6"/>
          <p:cNvSpPr/>
          <p:nvPr/>
        </p:nvSpPr>
        <p:spPr>
          <a:xfrm>
            <a:off x="8065008" y="2322576"/>
            <a:ext cx="1920240" cy="5518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Comm</a:t>
            </a:r>
            <a:r>
              <a:rPr lang="en-US" dirty="0"/>
              <a:t> Channel</a:t>
            </a:r>
          </a:p>
        </p:txBody>
      </p:sp>
      <p:sp>
        <p:nvSpPr>
          <p:cNvPr id="8" name="Rounded Rectangle 7"/>
          <p:cNvSpPr/>
          <p:nvPr/>
        </p:nvSpPr>
        <p:spPr>
          <a:xfrm>
            <a:off x="8065008" y="2953354"/>
            <a:ext cx="1920240" cy="5518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Core</a:t>
            </a:r>
          </a:p>
        </p:txBody>
      </p:sp>
      <p:sp>
        <p:nvSpPr>
          <p:cNvPr id="9" name="Rounded Rectangle 8"/>
          <p:cNvSpPr/>
          <p:nvPr/>
        </p:nvSpPr>
        <p:spPr>
          <a:xfrm>
            <a:off x="8065008" y="3584132"/>
            <a:ext cx="1920240" cy="5518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Instruction</a:t>
            </a:r>
            <a:endParaRPr lang="en-US" dirty="0"/>
          </a:p>
        </p:txBody>
      </p:sp>
      <p:sp>
        <p:nvSpPr>
          <p:cNvPr id="10" name="Rounded Rectangle 9"/>
          <p:cNvSpPr/>
          <p:nvPr/>
        </p:nvSpPr>
        <p:spPr>
          <a:xfrm>
            <a:off x="8065008" y="4214910"/>
            <a:ext cx="1920240" cy="5518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PseudoInst</a:t>
            </a:r>
            <a:endParaRPr lang="en-US" dirty="0"/>
          </a:p>
        </p:txBody>
      </p:sp>
      <p:sp>
        <p:nvSpPr>
          <p:cNvPr id="11" name="Rounded Rectangle 10"/>
          <p:cNvSpPr/>
          <p:nvPr/>
        </p:nvSpPr>
        <p:spPr>
          <a:xfrm>
            <a:off x="8065008" y="4845688"/>
            <a:ext cx="1920240" cy="5518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Encoding</a:t>
            </a:r>
          </a:p>
        </p:txBody>
      </p:sp>
      <p:sp>
        <p:nvSpPr>
          <p:cNvPr id="12" name="Rounded Rectangle 11"/>
          <p:cNvSpPr/>
          <p:nvPr/>
        </p:nvSpPr>
        <p:spPr>
          <a:xfrm>
            <a:off x="8065008" y="5475673"/>
            <a:ext cx="1920240" cy="5518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ISA</a:t>
            </a:r>
          </a:p>
        </p:txBody>
      </p:sp>
      <p:sp>
        <p:nvSpPr>
          <p:cNvPr id="13" name="Rounded Rectangle 12"/>
          <p:cNvSpPr/>
          <p:nvPr/>
        </p:nvSpPr>
        <p:spPr>
          <a:xfrm>
            <a:off x="10117836" y="1690687"/>
            <a:ext cx="1920240" cy="5518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Register Class</a:t>
            </a:r>
          </a:p>
        </p:txBody>
      </p:sp>
      <p:sp>
        <p:nvSpPr>
          <p:cNvPr id="14" name="Rounded Rectangle 13"/>
          <p:cNvSpPr/>
          <p:nvPr/>
        </p:nvSpPr>
        <p:spPr>
          <a:xfrm>
            <a:off x="10117836" y="2322576"/>
            <a:ext cx="1920240" cy="5518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Register</a:t>
            </a:r>
            <a:endParaRPr lang="en-US" dirty="0"/>
          </a:p>
        </p:txBody>
      </p:sp>
      <p:sp>
        <p:nvSpPr>
          <p:cNvPr id="15" name="Rounded Rectangle 14"/>
          <p:cNvSpPr/>
          <p:nvPr/>
        </p:nvSpPr>
        <p:spPr>
          <a:xfrm>
            <a:off x="10117836" y="2953353"/>
            <a:ext cx="1920240" cy="5518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SoC</a:t>
            </a:r>
            <a:endParaRPr lang="en-US" dirty="0"/>
          </a:p>
        </p:txBody>
      </p:sp>
      <p:sp>
        <p:nvSpPr>
          <p:cNvPr id="16" name="Rounded Rectangle 15">
            <a:extLst>
              <a:ext uri="{FF2B5EF4-FFF2-40B4-BE49-F238E27FC236}">
                <a16:creationId xmlns:a16="http://schemas.microsoft.com/office/drawing/2014/main" id="{60FF70F5-36F0-E046-B376-5D4791C1CE12}"/>
              </a:ext>
            </a:extLst>
          </p:cNvPr>
          <p:cNvSpPr/>
          <p:nvPr/>
        </p:nvSpPr>
        <p:spPr>
          <a:xfrm>
            <a:off x="10117836" y="3584132"/>
            <a:ext cx="1920240" cy="5518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Spads</a:t>
            </a:r>
            <a:endParaRPr lang="en-US" dirty="0"/>
          </a:p>
        </p:txBody>
      </p:sp>
      <p:sp>
        <p:nvSpPr>
          <p:cNvPr id="17" name="Rounded Rectangle 16">
            <a:extLst>
              <a:ext uri="{FF2B5EF4-FFF2-40B4-BE49-F238E27FC236}">
                <a16:creationId xmlns:a16="http://schemas.microsoft.com/office/drawing/2014/main" id="{6D57D79F-4F4C-C54C-B25C-55275C76E70E}"/>
              </a:ext>
            </a:extLst>
          </p:cNvPr>
          <p:cNvSpPr/>
          <p:nvPr/>
        </p:nvSpPr>
        <p:spPr>
          <a:xfrm>
            <a:off x="10117836" y="4214910"/>
            <a:ext cx="1920240" cy="5518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VtoP</a:t>
            </a:r>
            <a:endParaRPr lang="en-US" dirty="0"/>
          </a:p>
        </p:txBody>
      </p:sp>
      <p:sp>
        <p:nvSpPr>
          <p:cNvPr id="18" name="Rounded Rectangle 17">
            <a:extLst>
              <a:ext uri="{FF2B5EF4-FFF2-40B4-BE49-F238E27FC236}">
                <a16:creationId xmlns:a16="http://schemas.microsoft.com/office/drawing/2014/main" id="{407DD2BF-09AE-3B4D-B0F7-D7F7A02C9306}"/>
              </a:ext>
            </a:extLst>
          </p:cNvPr>
          <p:cNvSpPr/>
          <p:nvPr/>
        </p:nvSpPr>
        <p:spPr>
          <a:xfrm>
            <a:off x="10117836" y="4845688"/>
            <a:ext cx="1920240" cy="551815"/>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t>Plugins</a:t>
            </a:r>
          </a:p>
        </p:txBody>
      </p:sp>
      <p:sp>
        <p:nvSpPr>
          <p:cNvPr id="19" name="Footer Placeholder 3">
            <a:extLst>
              <a:ext uri="{FF2B5EF4-FFF2-40B4-BE49-F238E27FC236}">
                <a16:creationId xmlns:a16="http://schemas.microsoft.com/office/drawing/2014/main" id="{6E998DD7-81A7-DE4D-B37A-DD3DDC4C0DFE}"/>
              </a:ext>
            </a:extLst>
          </p:cNvPr>
          <p:cNvSpPr>
            <a:spLocks noGrp="1"/>
          </p:cNvSpPr>
          <p:nvPr>
            <p:ph type="ftr" sz="quarter" idx="11"/>
          </p:nvPr>
        </p:nvSpPr>
        <p:spPr>
          <a:xfrm>
            <a:off x="4038600" y="6356350"/>
            <a:ext cx="4114800" cy="365125"/>
          </a:xfrm>
        </p:spPr>
        <p:txBody>
          <a:bodyPr/>
          <a:lstStyle/>
          <a:p>
            <a:r>
              <a:rPr lang="en-US" dirty="0"/>
              <a:t>Tactical Computing Laboratories</a:t>
            </a:r>
          </a:p>
        </p:txBody>
      </p:sp>
    </p:spTree>
    <p:extLst>
      <p:ext uri="{BB962C8B-B14F-4D97-AF65-F5344CB8AC3E}">
        <p14:creationId xmlns:p14="http://schemas.microsoft.com/office/powerpoint/2010/main" val="212975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369DDB1-DDE7-7E47-B678-AAD5AA5A6372}"/>
              </a:ext>
            </a:extLst>
          </p:cNvPr>
          <p:cNvSpPr>
            <a:spLocks noGrp="1"/>
          </p:cNvSpPr>
          <p:nvPr>
            <p:ph type="title"/>
          </p:nvPr>
        </p:nvSpPr>
        <p:spPr/>
        <p:txBody>
          <a:bodyPr/>
          <a:lstStyle/>
          <a:p>
            <a:r>
              <a:rPr lang="en-US" dirty="0"/>
              <a:t>What type of nodes in the </a:t>
            </a:r>
            <a:r>
              <a:rPr lang="en-US" dirty="0" err="1"/>
              <a:t>CoreGen</a:t>
            </a:r>
            <a:r>
              <a:rPr lang="en-US" dirty="0"/>
              <a:t> IR?</a:t>
            </a:r>
          </a:p>
        </p:txBody>
      </p:sp>
      <p:sp>
        <p:nvSpPr>
          <p:cNvPr id="9" name="Content Placeholder 8">
            <a:extLst>
              <a:ext uri="{FF2B5EF4-FFF2-40B4-BE49-F238E27FC236}">
                <a16:creationId xmlns:a16="http://schemas.microsoft.com/office/drawing/2014/main" id="{52817BF4-3DEF-BB4A-84CA-49A767087DA9}"/>
              </a:ext>
            </a:extLst>
          </p:cNvPr>
          <p:cNvSpPr>
            <a:spLocks noGrp="1"/>
          </p:cNvSpPr>
          <p:nvPr>
            <p:ph idx="1"/>
          </p:nvPr>
        </p:nvSpPr>
        <p:spPr/>
        <p:txBody>
          <a:bodyPr>
            <a:normAutofit fontScale="92500" lnSpcReduction="10000"/>
          </a:bodyPr>
          <a:lstStyle/>
          <a:p>
            <a:r>
              <a:rPr lang="en-US" b="1" u="sng" dirty="0"/>
              <a:t>SoC Nodes</a:t>
            </a:r>
            <a:r>
              <a:rPr lang="en-US" dirty="0"/>
              <a:t>: Defines a top-level system on chip (one per design)</a:t>
            </a:r>
          </a:p>
          <a:p>
            <a:r>
              <a:rPr lang="en-US" b="1" u="sng" dirty="0"/>
              <a:t>Core Nodes</a:t>
            </a:r>
            <a:r>
              <a:rPr lang="en-US" dirty="0"/>
              <a:t>: Defines a single core with associated ISA and dependent nodes</a:t>
            </a:r>
          </a:p>
          <a:p>
            <a:r>
              <a:rPr lang="en-US" b="1" u="sng" dirty="0"/>
              <a:t>ISA Nodes</a:t>
            </a:r>
            <a:r>
              <a:rPr lang="en-US" dirty="0"/>
              <a:t>: Defines an instruction set architecture container</a:t>
            </a:r>
          </a:p>
          <a:p>
            <a:r>
              <a:rPr lang="en-US" b="1" u="sng" dirty="0"/>
              <a:t>Instruction Format Nodes</a:t>
            </a:r>
            <a:r>
              <a:rPr lang="en-US" dirty="0"/>
              <a:t>: Defines an instruction format with all of its sub-fields</a:t>
            </a:r>
          </a:p>
          <a:p>
            <a:pPr lvl="1"/>
            <a:r>
              <a:rPr lang="en-US" dirty="0"/>
              <a:t>Sub-fields have properties that define encoding fields, register fields, immediate value fields, </a:t>
            </a:r>
            <a:r>
              <a:rPr lang="en-US" dirty="0" err="1"/>
              <a:t>etc</a:t>
            </a:r>
            <a:endParaRPr lang="en-US" dirty="0"/>
          </a:p>
          <a:p>
            <a:r>
              <a:rPr lang="en-US" b="1" u="sng" dirty="0"/>
              <a:t>Instruction Nodes</a:t>
            </a:r>
            <a:r>
              <a:rPr lang="en-US" dirty="0"/>
              <a:t>: Defines a single instruction based upon a prescribed instruction format.</a:t>
            </a:r>
          </a:p>
          <a:p>
            <a:pPr lvl="1"/>
            <a:r>
              <a:rPr lang="en-US" dirty="0"/>
              <a:t>Ability to define encodings, register classes for register fields, immediate values, </a:t>
            </a:r>
            <a:r>
              <a:rPr lang="en-US" dirty="0" err="1"/>
              <a:t>etc</a:t>
            </a:r>
            <a:endParaRPr lang="en-US" dirty="0"/>
          </a:p>
        </p:txBody>
      </p:sp>
      <p:sp>
        <p:nvSpPr>
          <p:cNvPr id="7" name="Footer Placeholder 6">
            <a:extLst>
              <a:ext uri="{FF2B5EF4-FFF2-40B4-BE49-F238E27FC236}">
                <a16:creationId xmlns:a16="http://schemas.microsoft.com/office/drawing/2014/main" id="{504D450B-746F-2846-A588-41B12E1AC6E0}"/>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32112738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369DDB1-DDE7-7E47-B678-AAD5AA5A6372}"/>
              </a:ext>
            </a:extLst>
          </p:cNvPr>
          <p:cNvSpPr>
            <a:spLocks noGrp="1"/>
          </p:cNvSpPr>
          <p:nvPr>
            <p:ph type="title"/>
          </p:nvPr>
        </p:nvSpPr>
        <p:spPr/>
        <p:txBody>
          <a:bodyPr/>
          <a:lstStyle/>
          <a:p>
            <a:r>
              <a:rPr lang="en-US" dirty="0"/>
              <a:t>What type of nodes in the </a:t>
            </a:r>
            <a:r>
              <a:rPr lang="en-US" dirty="0" err="1"/>
              <a:t>CoreGen</a:t>
            </a:r>
            <a:r>
              <a:rPr lang="en-US" dirty="0"/>
              <a:t> IR (</a:t>
            </a:r>
            <a:r>
              <a:rPr lang="en-US" dirty="0" err="1"/>
              <a:t>cont</a:t>
            </a:r>
            <a:r>
              <a:rPr lang="en-US" dirty="0"/>
              <a:t>)?</a:t>
            </a:r>
          </a:p>
        </p:txBody>
      </p:sp>
      <p:sp>
        <p:nvSpPr>
          <p:cNvPr id="9" name="Content Placeholder 8">
            <a:extLst>
              <a:ext uri="{FF2B5EF4-FFF2-40B4-BE49-F238E27FC236}">
                <a16:creationId xmlns:a16="http://schemas.microsoft.com/office/drawing/2014/main" id="{52817BF4-3DEF-BB4A-84CA-49A767087DA9}"/>
              </a:ext>
            </a:extLst>
          </p:cNvPr>
          <p:cNvSpPr>
            <a:spLocks noGrp="1"/>
          </p:cNvSpPr>
          <p:nvPr>
            <p:ph idx="1"/>
          </p:nvPr>
        </p:nvSpPr>
        <p:spPr/>
        <p:txBody>
          <a:bodyPr>
            <a:normAutofit fontScale="92500" lnSpcReduction="20000"/>
          </a:bodyPr>
          <a:lstStyle/>
          <a:p>
            <a:r>
              <a:rPr lang="en-US" b="1" u="sng" dirty="0"/>
              <a:t>Pseudo Instruction Nodes</a:t>
            </a:r>
            <a:r>
              <a:rPr lang="en-US" dirty="0"/>
              <a:t>: Defines specific encodings for existing instructions</a:t>
            </a:r>
          </a:p>
          <a:p>
            <a:pPr lvl="1"/>
            <a:r>
              <a:rPr lang="en-US" dirty="0"/>
              <a:t>Ability to define prescribed encoding fields as static (</a:t>
            </a:r>
            <a:r>
              <a:rPr lang="en-US" dirty="0" err="1"/>
              <a:t>eg</a:t>
            </a:r>
            <a:r>
              <a:rPr lang="en-US" dirty="0"/>
              <a:t>, immediate = 0x00)</a:t>
            </a:r>
          </a:p>
          <a:p>
            <a:pPr lvl="1"/>
            <a:r>
              <a:rPr lang="en-US" dirty="0"/>
              <a:t>DOES NOT induce instruction encoding collisions</a:t>
            </a:r>
          </a:p>
          <a:p>
            <a:pPr lvl="1"/>
            <a:r>
              <a:rPr lang="en-US" dirty="0"/>
              <a:t>EG: ”MOV RT, Ra” = “ADD RT, Ra, $0” </a:t>
            </a:r>
          </a:p>
          <a:p>
            <a:r>
              <a:rPr lang="en-US" b="1" u="sng" dirty="0"/>
              <a:t>Register Class Nodes</a:t>
            </a:r>
            <a:r>
              <a:rPr lang="en-US" dirty="0"/>
              <a:t>: Defines a container node with multiple dependent registers.  Register indices within a register class cannot overlap</a:t>
            </a:r>
          </a:p>
          <a:p>
            <a:r>
              <a:rPr lang="en-US" b="1" u="sng" dirty="0"/>
              <a:t>Register Nodes</a:t>
            </a:r>
            <a:r>
              <a:rPr lang="en-US" dirty="0"/>
              <a:t>: Defines a single register node with an index, bit width, sub-register fields and attributes (RO, RW, </a:t>
            </a:r>
            <a:r>
              <a:rPr lang="en-US" dirty="0" err="1"/>
              <a:t>etc</a:t>
            </a:r>
            <a:r>
              <a:rPr lang="en-US" dirty="0"/>
              <a:t>)</a:t>
            </a:r>
          </a:p>
          <a:p>
            <a:r>
              <a:rPr lang="en-US" b="1" u="sng" dirty="0"/>
              <a:t>Encoding Nodes</a:t>
            </a:r>
            <a:r>
              <a:rPr lang="en-US" dirty="0"/>
              <a:t>: Define encodings for parent nodes (EG, register encodings)</a:t>
            </a:r>
          </a:p>
          <a:p>
            <a:r>
              <a:rPr lang="en-US" b="1" u="sng" dirty="0"/>
              <a:t>Cache Nodes</a:t>
            </a:r>
            <a:r>
              <a:rPr lang="en-US" dirty="0"/>
              <a:t>: Defines a single cache layer</a:t>
            </a:r>
          </a:p>
          <a:p>
            <a:pPr lvl="1"/>
            <a:r>
              <a:rPr lang="en-US" dirty="0"/>
              <a:t>Can be interconnected into multi-level caches</a:t>
            </a:r>
          </a:p>
        </p:txBody>
      </p:sp>
      <p:sp>
        <p:nvSpPr>
          <p:cNvPr id="7" name="Footer Placeholder 6">
            <a:extLst>
              <a:ext uri="{FF2B5EF4-FFF2-40B4-BE49-F238E27FC236}">
                <a16:creationId xmlns:a16="http://schemas.microsoft.com/office/drawing/2014/main" id="{504D450B-746F-2846-A588-41B12E1AC6E0}"/>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4166577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369DDB1-DDE7-7E47-B678-AAD5AA5A6372}"/>
              </a:ext>
            </a:extLst>
          </p:cNvPr>
          <p:cNvSpPr>
            <a:spLocks noGrp="1"/>
          </p:cNvSpPr>
          <p:nvPr>
            <p:ph type="title"/>
          </p:nvPr>
        </p:nvSpPr>
        <p:spPr/>
        <p:txBody>
          <a:bodyPr/>
          <a:lstStyle/>
          <a:p>
            <a:r>
              <a:rPr lang="en-US" dirty="0"/>
              <a:t>What type of nodes in the </a:t>
            </a:r>
            <a:r>
              <a:rPr lang="en-US" dirty="0" err="1"/>
              <a:t>CoreGen</a:t>
            </a:r>
            <a:r>
              <a:rPr lang="en-US" dirty="0"/>
              <a:t> IR (</a:t>
            </a:r>
            <a:r>
              <a:rPr lang="en-US" dirty="0" err="1"/>
              <a:t>cont</a:t>
            </a:r>
            <a:r>
              <a:rPr lang="en-US" dirty="0"/>
              <a:t>)?</a:t>
            </a:r>
          </a:p>
        </p:txBody>
      </p:sp>
      <p:sp>
        <p:nvSpPr>
          <p:cNvPr id="9" name="Content Placeholder 8">
            <a:extLst>
              <a:ext uri="{FF2B5EF4-FFF2-40B4-BE49-F238E27FC236}">
                <a16:creationId xmlns:a16="http://schemas.microsoft.com/office/drawing/2014/main" id="{52817BF4-3DEF-BB4A-84CA-49A767087DA9}"/>
              </a:ext>
            </a:extLst>
          </p:cNvPr>
          <p:cNvSpPr>
            <a:spLocks noGrp="1"/>
          </p:cNvSpPr>
          <p:nvPr>
            <p:ph idx="1"/>
          </p:nvPr>
        </p:nvSpPr>
        <p:spPr/>
        <p:txBody>
          <a:bodyPr>
            <a:normAutofit fontScale="77500" lnSpcReduction="20000"/>
          </a:bodyPr>
          <a:lstStyle/>
          <a:p>
            <a:r>
              <a:rPr lang="en-US" b="1" u="sng" dirty="0"/>
              <a:t>Communication Channel Nodes</a:t>
            </a:r>
            <a:r>
              <a:rPr lang="en-US" dirty="0"/>
              <a:t>: Interconnect multiple nodes via on-chip </a:t>
            </a:r>
            <a:r>
              <a:rPr lang="en-US" dirty="0" err="1"/>
              <a:t>data+control</a:t>
            </a:r>
            <a:r>
              <a:rPr lang="en-US" dirty="0"/>
              <a:t> paths</a:t>
            </a:r>
          </a:p>
          <a:p>
            <a:pPr lvl="1"/>
            <a:r>
              <a:rPr lang="en-US" dirty="0"/>
              <a:t>Multiple topologies supported</a:t>
            </a:r>
          </a:p>
          <a:p>
            <a:r>
              <a:rPr lang="en-US" b="1" u="sng" dirty="0"/>
              <a:t>Scratchpad Nodes</a:t>
            </a:r>
            <a:r>
              <a:rPr lang="en-US" dirty="0"/>
              <a:t>: Represent addressable on-chip scratchpads</a:t>
            </a:r>
          </a:p>
          <a:p>
            <a:r>
              <a:rPr lang="en-US" b="1" u="sng" dirty="0"/>
              <a:t>Memory Controller Nodes</a:t>
            </a:r>
            <a:r>
              <a:rPr lang="en-US" dirty="0"/>
              <a:t>: Represents a basic memory controller with multiple input/output ports</a:t>
            </a:r>
          </a:p>
          <a:p>
            <a:r>
              <a:rPr lang="en-US" b="1" u="sng" dirty="0"/>
              <a:t>Virtual to Physical Nodes</a:t>
            </a:r>
            <a:r>
              <a:rPr lang="en-US" dirty="0"/>
              <a:t>: Handles virtual to physical memory translation</a:t>
            </a:r>
          </a:p>
          <a:p>
            <a:r>
              <a:rPr lang="en-US" dirty="0"/>
              <a:t>**</a:t>
            </a:r>
            <a:r>
              <a:rPr lang="en-US" b="1" u="sng" dirty="0"/>
              <a:t>Extension Nodes</a:t>
            </a:r>
            <a:r>
              <a:rPr lang="en-US" dirty="0"/>
              <a:t>: Special node type that permits users to “import” other </a:t>
            </a:r>
            <a:r>
              <a:rPr lang="en-US" dirty="0" err="1"/>
              <a:t>CoreGen</a:t>
            </a:r>
            <a:r>
              <a:rPr lang="en-US" dirty="0"/>
              <a:t>-developed project artifacts into other projects</a:t>
            </a:r>
          </a:p>
          <a:p>
            <a:pPr lvl="1"/>
            <a:r>
              <a:rPr lang="en-US" dirty="0"/>
              <a:t>Accelerators are excellent examples of extensions</a:t>
            </a:r>
          </a:p>
          <a:p>
            <a:r>
              <a:rPr lang="en-US" dirty="0"/>
              <a:t>**</a:t>
            </a:r>
            <a:r>
              <a:rPr lang="en-US" b="1" u="sng" dirty="0"/>
              <a:t>Plugin Nodes</a:t>
            </a:r>
            <a:r>
              <a:rPr lang="en-US" dirty="0"/>
              <a:t>: Special node type that represents a third-party templated design</a:t>
            </a:r>
          </a:p>
          <a:p>
            <a:pPr lvl="1"/>
            <a:r>
              <a:rPr lang="en-US" dirty="0"/>
              <a:t>Can contain unlimited number of special properties (not defined by standard </a:t>
            </a:r>
            <a:r>
              <a:rPr lang="en-US" dirty="0" err="1"/>
              <a:t>CoreGen</a:t>
            </a:r>
            <a:r>
              <a:rPr lang="en-US" dirty="0"/>
              <a:t> IR spec)</a:t>
            </a:r>
          </a:p>
          <a:p>
            <a:pPr lvl="1"/>
            <a:r>
              <a:rPr lang="en-US" dirty="0"/>
              <a:t>May also contain custom code generation facilities to output any style of HDL/RTL, </a:t>
            </a:r>
            <a:r>
              <a:rPr lang="en-US" dirty="0" err="1"/>
              <a:t>etc</a:t>
            </a:r>
            <a:endParaRPr lang="en-US" dirty="0"/>
          </a:p>
        </p:txBody>
      </p:sp>
      <p:sp>
        <p:nvSpPr>
          <p:cNvPr id="7" name="Footer Placeholder 6">
            <a:extLst>
              <a:ext uri="{FF2B5EF4-FFF2-40B4-BE49-F238E27FC236}">
                <a16:creationId xmlns:a16="http://schemas.microsoft.com/office/drawing/2014/main" id="{504D450B-746F-2846-A588-41B12E1AC6E0}"/>
              </a:ext>
            </a:extLst>
          </p:cNvPr>
          <p:cNvSpPr>
            <a:spLocks noGrp="1"/>
          </p:cNvSpPr>
          <p:nvPr>
            <p:ph type="ftr" sz="quarter" idx="11"/>
          </p:nvPr>
        </p:nvSpPr>
        <p:spPr/>
        <p:txBody>
          <a:bodyPr/>
          <a:lstStyle/>
          <a:p>
            <a:r>
              <a:rPr lang="en-US" dirty="0"/>
              <a:t>Tactical Computing Laboratories</a:t>
            </a:r>
          </a:p>
        </p:txBody>
      </p:sp>
    </p:spTree>
    <p:extLst>
      <p:ext uri="{BB962C8B-B14F-4D97-AF65-F5344CB8AC3E}">
        <p14:creationId xmlns:p14="http://schemas.microsoft.com/office/powerpoint/2010/main" val="6085588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Up Arrow 27"/>
          <p:cNvSpPr/>
          <p:nvPr/>
        </p:nvSpPr>
        <p:spPr>
          <a:xfrm>
            <a:off x="8180832" y="2051025"/>
            <a:ext cx="859536" cy="4275094"/>
          </a:xfrm>
          <a:prstGeom prst="upArrow">
            <a:avLst>
              <a:gd name="adj1" fmla="val 50000"/>
              <a:gd name="adj2" fmla="val 37234"/>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Up Arrow 28"/>
          <p:cNvSpPr/>
          <p:nvPr/>
        </p:nvSpPr>
        <p:spPr>
          <a:xfrm>
            <a:off x="10344912" y="2075992"/>
            <a:ext cx="859536" cy="2938307"/>
          </a:xfrm>
          <a:prstGeom prst="upArrow">
            <a:avLst>
              <a:gd name="adj1" fmla="val 50000"/>
              <a:gd name="adj2" fmla="val 37234"/>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CoreGen</a:t>
            </a:r>
            <a:r>
              <a:rPr lang="en-US" dirty="0"/>
              <a:t> Plugins</a:t>
            </a:r>
          </a:p>
        </p:txBody>
      </p:sp>
      <p:sp>
        <p:nvSpPr>
          <p:cNvPr id="3" name="Content Placeholder 2"/>
          <p:cNvSpPr>
            <a:spLocks noGrp="1"/>
          </p:cNvSpPr>
          <p:nvPr>
            <p:ph idx="1"/>
          </p:nvPr>
        </p:nvSpPr>
        <p:spPr>
          <a:xfrm>
            <a:off x="838200" y="1825625"/>
            <a:ext cx="7007352" cy="4351338"/>
          </a:xfrm>
        </p:spPr>
        <p:txBody>
          <a:bodyPr>
            <a:normAutofit fontScale="92500" lnSpcReduction="20000"/>
          </a:bodyPr>
          <a:lstStyle/>
          <a:p>
            <a:r>
              <a:rPr lang="en-US" dirty="0" err="1"/>
              <a:t>CoreGen</a:t>
            </a:r>
            <a:r>
              <a:rPr lang="en-US" dirty="0"/>
              <a:t> plugins are containers for self-contained extensions</a:t>
            </a:r>
          </a:p>
          <a:p>
            <a:pPr lvl="1"/>
            <a:r>
              <a:rPr lang="en-US" dirty="0"/>
              <a:t>Each plugin is effectively its own template</a:t>
            </a:r>
          </a:p>
          <a:p>
            <a:pPr lvl="1"/>
            <a:r>
              <a:rPr lang="en-US" dirty="0"/>
              <a:t>Bundled as a shared library (can be licensed and distributed outside of System Architect)</a:t>
            </a:r>
          </a:p>
          <a:p>
            <a:r>
              <a:rPr lang="en-US" dirty="0"/>
              <a:t>These can be: </a:t>
            </a:r>
          </a:p>
          <a:p>
            <a:pPr lvl="1"/>
            <a:r>
              <a:rPr lang="en-US" dirty="0"/>
              <a:t>Cores, ISAs, cache modules, periphery components, </a:t>
            </a:r>
            <a:r>
              <a:rPr lang="en-US" dirty="0" err="1"/>
              <a:t>etc</a:t>
            </a:r>
            <a:endParaRPr lang="en-US" dirty="0"/>
          </a:p>
          <a:p>
            <a:r>
              <a:rPr lang="en-US" dirty="0"/>
              <a:t>Each plugin can drive unique “code generators” to modify their internal HDL state and/or generate the source compiler</a:t>
            </a:r>
          </a:p>
          <a:p>
            <a:r>
              <a:rPr lang="en-US" dirty="0"/>
              <a:t>Projects can import any number of plugins</a:t>
            </a:r>
          </a:p>
          <a:p>
            <a:r>
              <a:rPr lang="en-US" dirty="0"/>
              <a:t>DAG analysis works across plugins</a:t>
            </a:r>
          </a:p>
        </p:txBody>
      </p:sp>
      <p:sp>
        <p:nvSpPr>
          <p:cNvPr id="13" name="Rounded Rectangle 12"/>
          <p:cNvSpPr/>
          <p:nvPr/>
        </p:nvSpPr>
        <p:spPr>
          <a:xfrm>
            <a:off x="7650480" y="3138631"/>
            <a:ext cx="1920240" cy="5518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Extension</a:t>
            </a:r>
          </a:p>
        </p:txBody>
      </p:sp>
      <p:sp>
        <p:nvSpPr>
          <p:cNvPr id="16" name="Rounded Rectangle 15"/>
          <p:cNvSpPr/>
          <p:nvPr/>
        </p:nvSpPr>
        <p:spPr>
          <a:xfrm>
            <a:off x="7650480" y="2475660"/>
            <a:ext cx="1920240" cy="55181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Plugin</a:t>
            </a:r>
          </a:p>
        </p:txBody>
      </p:sp>
      <p:sp>
        <p:nvSpPr>
          <p:cNvPr id="17" name="Rounded Rectangle 16"/>
          <p:cNvSpPr/>
          <p:nvPr/>
        </p:nvSpPr>
        <p:spPr>
          <a:xfrm>
            <a:off x="7650480" y="3802475"/>
            <a:ext cx="1920240" cy="55181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i="1"/>
              <a:t>Node</a:t>
            </a:r>
            <a:endParaRPr lang="en-US" i="1" dirty="0"/>
          </a:p>
        </p:txBody>
      </p:sp>
      <p:sp>
        <p:nvSpPr>
          <p:cNvPr id="18" name="Rounded Rectangle 17"/>
          <p:cNvSpPr/>
          <p:nvPr/>
        </p:nvSpPr>
        <p:spPr>
          <a:xfrm>
            <a:off x="7650480" y="4466319"/>
            <a:ext cx="1920240" cy="55181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i="1"/>
              <a:t>Node</a:t>
            </a:r>
            <a:endParaRPr lang="en-US" i="1" dirty="0"/>
          </a:p>
        </p:txBody>
      </p:sp>
      <p:sp>
        <p:nvSpPr>
          <p:cNvPr id="19" name="Rounded Rectangle 18"/>
          <p:cNvSpPr/>
          <p:nvPr/>
        </p:nvSpPr>
        <p:spPr>
          <a:xfrm>
            <a:off x="7650480" y="5130163"/>
            <a:ext cx="1920240" cy="55181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i="1"/>
              <a:t>Node</a:t>
            </a:r>
            <a:endParaRPr lang="en-US" i="1" dirty="0"/>
          </a:p>
        </p:txBody>
      </p:sp>
      <p:sp>
        <p:nvSpPr>
          <p:cNvPr id="20" name="Rounded Rectangle 19"/>
          <p:cNvSpPr/>
          <p:nvPr/>
        </p:nvSpPr>
        <p:spPr>
          <a:xfrm>
            <a:off x="7650480" y="5794007"/>
            <a:ext cx="1920240" cy="55181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i="1"/>
              <a:t>Node</a:t>
            </a:r>
            <a:endParaRPr lang="en-US" i="1" dirty="0"/>
          </a:p>
        </p:txBody>
      </p:sp>
      <p:sp>
        <p:nvSpPr>
          <p:cNvPr id="21" name="Rounded Rectangle 20"/>
          <p:cNvSpPr/>
          <p:nvPr/>
        </p:nvSpPr>
        <p:spPr>
          <a:xfrm>
            <a:off x="9814560" y="3143895"/>
            <a:ext cx="1920240" cy="5518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Extension</a:t>
            </a:r>
          </a:p>
        </p:txBody>
      </p:sp>
      <p:sp>
        <p:nvSpPr>
          <p:cNvPr id="22" name="Rounded Rectangle 21"/>
          <p:cNvSpPr/>
          <p:nvPr/>
        </p:nvSpPr>
        <p:spPr>
          <a:xfrm>
            <a:off x="9814560" y="2480924"/>
            <a:ext cx="1920240" cy="55181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Plugin</a:t>
            </a:r>
          </a:p>
        </p:txBody>
      </p:sp>
      <p:sp>
        <p:nvSpPr>
          <p:cNvPr id="23" name="Rounded Rectangle 22"/>
          <p:cNvSpPr/>
          <p:nvPr/>
        </p:nvSpPr>
        <p:spPr>
          <a:xfrm>
            <a:off x="9814560" y="3807739"/>
            <a:ext cx="1920240" cy="55181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i="1"/>
              <a:t>Node</a:t>
            </a:r>
            <a:endParaRPr lang="en-US" i="1" dirty="0"/>
          </a:p>
        </p:txBody>
      </p:sp>
      <p:sp>
        <p:nvSpPr>
          <p:cNvPr id="24" name="Rounded Rectangle 23"/>
          <p:cNvSpPr/>
          <p:nvPr/>
        </p:nvSpPr>
        <p:spPr>
          <a:xfrm>
            <a:off x="9814560" y="4471583"/>
            <a:ext cx="1920240" cy="55181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i="1"/>
              <a:t>Node</a:t>
            </a:r>
            <a:endParaRPr lang="en-US" i="1" dirty="0"/>
          </a:p>
        </p:txBody>
      </p:sp>
      <p:sp>
        <p:nvSpPr>
          <p:cNvPr id="27" name="Rounded Rectangle 26"/>
          <p:cNvSpPr/>
          <p:nvPr/>
        </p:nvSpPr>
        <p:spPr>
          <a:xfrm>
            <a:off x="7650480" y="1499210"/>
            <a:ext cx="4084320" cy="55181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System Architect Project</a:t>
            </a:r>
          </a:p>
        </p:txBody>
      </p:sp>
      <p:sp>
        <p:nvSpPr>
          <p:cNvPr id="25" name="Footer Placeholder 6">
            <a:extLst>
              <a:ext uri="{FF2B5EF4-FFF2-40B4-BE49-F238E27FC236}">
                <a16:creationId xmlns:a16="http://schemas.microsoft.com/office/drawing/2014/main" id="{33983F6C-0ED4-3049-A085-A2D7E9A951AC}"/>
              </a:ext>
            </a:extLst>
          </p:cNvPr>
          <p:cNvSpPr>
            <a:spLocks noGrp="1"/>
          </p:cNvSpPr>
          <p:nvPr>
            <p:ph type="ftr" sz="quarter" idx="11"/>
          </p:nvPr>
        </p:nvSpPr>
        <p:spPr>
          <a:xfrm>
            <a:off x="4038600" y="6356350"/>
            <a:ext cx="4114800" cy="365125"/>
          </a:xfrm>
        </p:spPr>
        <p:txBody>
          <a:bodyPr/>
          <a:lstStyle/>
          <a:p>
            <a:r>
              <a:rPr lang="en-US" dirty="0"/>
              <a:t>Tactical Computing Laboratories</a:t>
            </a:r>
          </a:p>
        </p:txBody>
      </p:sp>
    </p:spTree>
    <p:extLst>
      <p:ext uri="{BB962C8B-B14F-4D97-AF65-F5344CB8AC3E}">
        <p14:creationId xmlns:p14="http://schemas.microsoft.com/office/powerpoint/2010/main" val="1455387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9E145-978F-C849-9F8A-ECFFDF4D178A}"/>
              </a:ext>
            </a:extLst>
          </p:cNvPr>
          <p:cNvSpPr>
            <a:spLocks noGrp="1"/>
          </p:cNvSpPr>
          <p:nvPr>
            <p:ph type="title"/>
          </p:nvPr>
        </p:nvSpPr>
        <p:spPr/>
        <p:txBody>
          <a:bodyPr/>
          <a:lstStyle/>
          <a:p>
            <a:r>
              <a:rPr lang="en-US" dirty="0"/>
              <a:t>Tutorial Series</a:t>
            </a:r>
          </a:p>
        </p:txBody>
      </p:sp>
      <p:sp>
        <p:nvSpPr>
          <p:cNvPr id="3" name="Content Placeholder 2">
            <a:extLst>
              <a:ext uri="{FF2B5EF4-FFF2-40B4-BE49-F238E27FC236}">
                <a16:creationId xmlns:a16="http://schemas.microsoft.com/office/drawing/2014/main" id="{04A86B62-2212-754C-A649-A93D228BD795}"/>
              </a:ext>
            </a:extLst>
          </p:cNvPr>
          <p:cNvSpPr>
            <a:spLocks noGrp="1"/>
          </p:cNvSpPr>
          <p:nvPr>
            <p:ph idx="1"/>
          </p:nvPr>
        </p:nvSpPr>
        <p:spPr/>
        <p:txBody>
          <a:bodyPr/>
          <a:lstStyle/>
          <a:p>
            <a:r>
              <a:rPr lang="en-US" b="1" dirty="0"/>
              <a:t>Level 1: System Architect Design Concepts and Developing a basic RISC processor</a:t>
            </a:r>
          </a:p>
          <a:p>
            <a:endParaRPr lang="en-US" dirty="0"/>
          </a:p>
          <a:p>
            <a:r>
              <a:rPr lang="en-US" dirty="0"/>
              <a:t>Level 2: Instruction-Level (</a:t>
            </a:r>
            <a:r>
              <a:rPr lang="en-US" dirty="0" err="1"/>
              <a:t>StoneCutter</a:t>
            </a:r>
            <a:r>
              <a:rPr lang="en-US" dirty="0"/>
              <a:t>) Implementation Concepts</a:t>
            </a:r>
          </a:p>
          <a:p>
            <a:endParaRPr lang="en-US" dirty="0"/>
          </a:p>
          <a:p>
            <a:r>
              <a:rPr lang="en-US" dirty="0"/>
              <a:t>Level 3: Advanced Design Concepts</a:t>
            </a:r>
          </a:p>
          <a:p>
            <a:endParaRPr lang="en-US" dirty="0"/>
          </a:p>
          <a:p>
            <a:r>
              <a:rPr lang="en-US" dirty="0"/>
              <a:t>Level 4: System Architect Plugins and Integrating External RTL</a:t>
            </a:r>
          </a:p>
        </p:txBody>
      </p:sp>
      <p:sp>
        <p:nvSpPr>
          <p:cNvPr id="4" name="Footer Placeholder 3">
            <a:extLst>
              <a:ext uri="{FF2B5EF4-FFF2-40B4-BE49-F238E27FC236}">
                <a16:creationId xmlns:a16="http://schemas.microsoft.com/office/drawing/2014/main" id="{3E06E478-E422-3845-A1AE-2BF3A7806F5C}"/>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120803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B20E4-975F-1E4F-BEFB-96680812B809}"/>
              </a:ext>
            </a:extLst>
          </p:cNvPr>
          <p:cNvSpPr>
            <a:spLocks noGrp="1"/>
          </p:cNvSpPr>
          <p:nvPr>
            <p:ph type="title"/>
          </p:nvPr>
        </p:nvSpPr>
        <p:spPr/>
        <p:txBody>
          <a:bodyPr/>
          <a:lstStyle/>
          <a:p>
            <a:r>
              <a:rPr lang="en-US" dirty="0" err="1"/>
              <a:t>CoreGen</a:t>
            </a:r>
            <a:r>
              <a:rPr lang="en-US" dirty="0"/>
              <a:t> IR Specification</a:t>
            </a:r>
          </a:p>
        </p:txBody>
      </p:sp>
      <p:sp>
        <p:nvSpPr>
          <p:cNvPr id="3" name="Content Placeholder 2">
            <a:extLst>
              <a:ext uri="{FF2B5EF4-FFF2-40B4-BE49-F238E27FC236}">
                <a16:creationId xmlns:a16="http://schemas.microsoft.com/office/drawing/2014/main" id="{ECAB590B-5B43-534A-9E80-2A5AF822193B}"/>
              </a:ext>
            </a:extLst>
          </p:cNvPr>
          <p:cNvSpPr>
            <a:spLocks noGrp="1"/>
          </p:cNvSpPr>
          <p:nvPr>
            <p:ph idx="1"/>
          </p:nvPr>
        </p:nvSpPr>
        <p:spPr/>
        <p:txBody>
          <a:bodyPr>
            <a:normAutofit lnSpcReduction="10000"/>
          </a:bodyPr>
          <a:lstStyle/>
          <a:p>
            <a:r>
              <a:rPr lang="en-US" dirty="0"/>
              <a:t>IR Spec is governed in the same manner as source code development</a:t>
            </a:r>
          </a:p>
          <a:p>
            <a:pPr lvl="1"/>
            <a:r>
              <a:rPr lang="en-US" dirty="0"/>
              <a:t>Changes to the spec must be received in the form of pull requests on </a:t>
            </a:r>
            <a:r>
              <a:rPr lang="en-US" dirty="0" err="1"/>
              <a:t>Github</a:t>
            </a:r>
            <a:endParaRPr lang="en-US" dirty="0"/>
          </a:p>
          <a:p>
            <a:pPr lvl="1"/>
            <a:r>
              <a:rPr lang="en-US" dirty="0"/>
              <a:t>Adjacent pull requests (that include all the necessary tests) must also exist in </a:t>
            </a:r>
            <a:r>
              <a:rPr lang="en-US" dirty="0" err="1"/>
              <a:t>CoreGen</a:t>
            </a:r>
            <a:r>
              <a:rPr lang="en-US" dirty="0"/>
              <a:t> library tree</a:t>
            </a:r>
          </a:p>
          <a:p>
            <a:pPr lvl="1"/>
            <a:r>
              <a:rPr lang="en-US" dirty="0"/>
              <a:t>NO changes to the spec are accepted without support in </a:t>
            </a:r>
            <a:r>
              <a:rPr lang="en-US" dirty="0" err="1"/>
              <a:t>CoreGen</a:t>
            </a:r>
            <a:endParaRPr lang="en-US" dirty="0"/>
          </a:p>
          <a:p>
            <a:endParaRPr lang="en-US" dirty="0"/>
          </a:p>
          <a:p>
            <a:r>
              <a:rPr lang="en-US" dirty="0"/>
              <a:t>Entire IR spec is documented with examples</a:t>
            </a:r>
          </a:p>
          <a:p>
            <a:endParaRPr lang="en-US" dirty="0"/>
          </a:p>
          <a:p>
            <a:r>
              <a:rPr lang="en-US" dirty="0"/>
              <a:t>Latest revision:</a:t>
            </a:r>
          </a:p>
          <a:p>
            <a:pPr lvl="1"/>
            <a:r>
              <a:rPr lang="en-US" dirty="0">
                <a:hlinkClick r:id="rId2"/>
              </a:rPr>
              <a:t>http://www.systemarchitect.tech/index.php/coregenirspec/</a:t>
            </a:r>
            <a:endParaRPr lang="en-US" dirty="0"/>
          </a:p>
          <a:p>
            <a:endParaRPr lang="en-US" dirty="0"/>
          </a:p>
          <a:p>
            <a:endParaRPr lang="en-US" dirty="0"/>
          </a:p>
        </p:txBody>
      </p:sp>
      <p:sp>
        <p:nvSpPr>
          <p:cNvPr id="4" name="Footer Placeholder 3">
            <a:extLst>
              <a:ext uri="{FF2B5EF4-FFF2-40B4-BE49-F238E27FC236}">
                <a16:creationId xmlns:a16="http://schemas.microsoft.com/office/drawing/2014/main" id="{23AC7C8C-8D55-204D-8D9A-2274401E8056}"/>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1316937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2D5D185-2647-A243-B0E5-92D50D31AB3B}"/>
              </a:ext>
            </a:extLst>
          </p:cNvPr>
          <p:cNvSpPr>
            <a:spLocks noGrp="1"/>
          </p:cNvSpPr>
          <p:nvPr>
            <p:ph type="title"/>
          </p:nvPr>
        </p:nvSpPr>
        <p:spPr/>
        <p:txBody>
          <a:bodyPr/>
          <a:lstStyle/>
          <a:p>
            <a:r>
              <a:rPr lang="en-US" dirty="0"/>
              <a:t>System Architect Tool Infrastructure</a:t>
            </a:r>
          </a:p>
        </p:txBody>
      </p:sp>
      <p:sp>
        <p:nvSpPr>
          <p:cNvPr id="8" name="Text Placeholder 7">
            <a:extLst>
              <a:ext uri="{FF2B5EF4-FFF2-40B4-BE49-F238E27FC236}">
                <a16:creationId xmlns:a16="http://schemas.microsoft.com/office/drawing/2014/main" id="{363A3F74-1DAC-B648-A221-8CDF0F38E9A8}"/>
              </a:ext>
            </a:extLst>
          </p:cNvPr>
          <p:cNvSpPr>
            <a:spLocks noGrp="1"/>
          </p:cNvSpPr>
          <p:nvPr>
            <p:ph type="body" idx="1"/>
          </p:nvPr>
        </p:nvSpPr>
        <p:spPr/>
        <p:txBody>
          <a:bodyPr/>
          <a:lstStyle/>
          <a:p>
            <a:r>
              <a:rPr lang="en-US" dirty="0"/>
              <a:t>Tools/API Interfaces for System Architect</a:t>
            </a:r>
          </a:p>
        </p:txBody>
      </p:sp>
      <p:sp>
        <p:nvSpPr>
          <p:cNvPr id="4" name="Footer Placeholder 3">
            <a:extLst>
              <a:ext uri="{FF2B5EF4-FFF2-40B4-BE49-F238E27FC236}">
                <a16:creationId xmlns:a16="http://schemas.microsoft.com/office/drawing/2014/main" id="{AB85BE31-6293-C342-9259-2617C8903B20}"/>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2121520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Up Arrow 52">
            <a:extLst>
              <a:ext uri="{FF2B5EF4-FFF2-40B4-BE49-F238E27FC236}">
                <a16:creationId xmlns:a16="http://schemas.microsoft.com/office/drawing/2014/main" id="{B8359114-35E8-294D-AC7A-1532FAB0A636}"/>
              </a:ext>
            </a:extLst>
          </p:cNvPr>
          <p:cNvSpPr/>
          <p:nvPr/>
        </p:nvSpPr>
        <p:spPr>
          <a:xfrm>
            <a:off x="9402347" y="4158585"/>
            <a:ext cx="851813" cy="116059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Up Arrow 51">
            <a:extLst>
              <a:ext uri="{FF2B5EF4-FFF2-40B4-BE49-F238E27FC236}">
                <a16:creationId xmlns:a16="http://schemas.microsoft.com/office/drawing/2014/main" id="{5C452607-3A91-5C4C-83D1-5C28CEADD42E}"/>
              </a:ext>
            </a:extLst>
          </p:cNvPr>
          <p:cNvSpPr/>
          <p:nvPr/>
        </p:nvSpPr>
        <p:spPr>
          <a:xfrm>
            <a:off x="7168750" y="4164244"/>
            <a:ext cx="851813" cy="116059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24678915-980D-9448-A9DE-2F4AFCB35202}"/>
              </a:ext>
            </a:extLst>
          </p:cNvPr>
          <p:cNvSpPr>
            <a:spLocks noGrp="1"/>
          </p:cNvSpPr>
          <p:nvPr>
            <p:ph type="title"/>
          </p:nvPr>
        </p:nvSpPr>
        <p:spPr/>
        <p:txBody>
          <a:bodyPr/>
          <a:lstStyle/>
          <a:p>
            <a:r>
              <a:rPr lang="en-US" dirty="0"/>
              <a:t>System Architect Tool/API Infrastructure</a:t>
            </a:r>
          </a:p>
        </p:txBody>
      </p:sp>
      <p:sp>
        <p:nvSpPr>
          <p:cNvPr id="7" name="Content Placeholder 6">
            <a:extLst>
              <a:ext uri="{FF2B5EF4-FFF2-40B4-BE49-F238E27FC236}">
                <a16:creationId xmlns:a16="http://schemas.microsoft.com/office/drawing/2014/main" id="{FC0610FF-7D8A-974E-8FDF-77B4670FD253}"/>
              </a:ext>
            </a:extLst>
          </p:cNvPr>
          <p:cNvSpPr>
            <a:spLocks noGrp="1"/>
          </p:cNvSpPr>
          <p:nvPr>
            <p:ph sz="half" idx="1"/>
          </p:nvPr>
        </p:nvSpPr>
        <p:spPr/>
        <p:txBody>
          <a:bodyPr>
            <a:normAutofit fontScale="85000" lnSpcReduction="20000"/>
          </a:bodyPr>
          <a:lstStyle/>
          <a:p>
            <a:r>
              <a:rPr lang="en-US" dirty="0"/>
              <a:t>Infrastructure consists of multiple libraries/APIs</a:t>
            </a:r>
          </a:p>
          <a:p>
            <a:pPr lvl="1"/>
            <a:r>
              <a:rPr lang="en-US" dirty="0" err="1"/>
              <a:t>libCoreGenBackend</a:t>
            </a:r>
            <a:endParaRPr lang="en-US" dirty="0"/>
          </a:p>
          <a:p>
            <a:pPr lvl="1"/>
            <a:r>
              <a:rPr lang="en-US" dirty="0" err="1"/>
              <a:t>libCoreGenCodegen</a:t>
            </a:r>
            <a:endParaRPr lang="en-US" dirty="0"/>
          </a:p>
          <a:p>
            <a:pPr lvl="1"/>
            <a:r>
              <a:rPr lang="en-US" dirty="0" err="1"/>
              <a:t>libCoreGenPluginImpl</a:t>
            </a:r>
            <a:endParaRPr lang="en-US" dirty="0"/>
          </a:p>
          <a:p>
            <a:pPr lvl="1"/>
            <a:r>
              <a:rPr lang="en-US" dirty="0" err="1"/>
              <a:t>libSCComp</a:t>
            </a:r>
            <a:endParaRPr lang="en-US" dirty="0"/>
          </a:p>
          <a:p>
            <a:pPr lvl="1"/>
            <a:r>
              <a:rPr lang="en-US" dirty="0" err="1"/>
              <a:t>libyamp-cpp</a:t>
            </a:r>
            <a:endParaRPr lang="en-US" dirty="0"/>
          </a:p>
          <a:p>
            <a:r>
              <a:rPr lang="en-US" dirty="0"/>
              <a:t>Entire API interface is documented via </a:t>
            </a:r>
            <a:r>
              <a:rPr lang="en-US" dirty="0" err="1"/>
              <a:t>Doxygen</a:t>
            </a:r>
            <a:r>
              <a:rPr lang="en-US" dirty="0"/>
              <a:t>:</a:t>
            </a:r>
          </a:p>
          <a:p>
            <a:pPr lvl="1"/>
            <a:r>
              <a:rPr lang="en-US" sz="1900" dirty="0">
                <a:hlinkClick r:id="rId2"/>
              </a:rPr>
              <a:t>https://codedocs.xyz/opensocsysarch/CoreGen/</a:t>
            </a:r>
            <a:endParaRPr lang="en-US" sz="1900" dirty="0"/>
          </a:p>
          <a:p>
            <a:r>
              <a:rPr lang="en-US" dirty="0"/>
              <a:t>User-facing tools include a command line interface and GUI</a:t>
            </a:r>
          </a:p>
          <a:p>
            <a:pPr lvl="1"/>
            <a:r>
              <a:rPr lang="en-US" dirty="0"/>
              <a:t>Command Line: CGCLI</a:t>
            </a:r>
          </a:p>
          <a:p>
            <a:pPr lvl="1"/>
            <a:r>
              <a:rPr lang="en-US" dirty="0"/>
              <a:t>GUI: </a:t>
            </a:r>
            <a:r>
              <a:rPr lang="en-US" dirty="0" err="1"/>
              <a:t>CoreGenPortal</a:t>
            </a:r>
            <a:endParaRPr lang="en-US" dirty="0"/>
          </a:p>
        </p:txBody>
      </p:sp>
      <p:sp>
        <p:nvSpPr>
          <p:cNvPr id="4" name="Footer Placeholder 3">
            <a:extLst>
              <a:ext uri="{FF2B5EF4-FFF2-40B4-BE49-F238E27FC236}">
                <a16:creationId xmlns:a16="http://schemas.microsoft.com/office/drawing/2014/main" id="{AF026E7C-4953-504B-AC6B-D26CAB3A72EB}"/>
              </a:ext>
            </a:extLst>
          </p:cNvPr>
          <p:cNvSpPr>
            <a:spLocks noGrp="1"/>
          </p:cNvSpPr>
          <p:nvPr>
            <p:ph type="ftr" sz="quarter" idx="11"/>
          </p:nvPr>
        </p:nvSpPr>
        <p:spPr/>
        <p:txBody>
          <a:bodyPr/>
          <a:lstStyle/>
          <a:p>
            <a:r>
              <a:rPr lang="en-US"/>
              <a:t>Tactical Computing Laboratories</a:t>
            </a:r>
            <a:endParaRPr lang="en-US" dirty="0"/>
          </a:p>
        </p:txBody>
      </p:sp>
      <p:grpSp>
        <p:nvGrpSpPr>
          <p:cNvPr id="49" name="Group 48">
            <a:extLst>
              <a:ext uri="{FF2B5EF4-FFF2-40B4-BE49-F238E27FC236}">
                <a16:creationId xmlns:a16="http://schemas.microsoft.com/office/drawing/2014/main" id="{B4F76901-FAF4-4149-8CCA-D901B835C6ED}"/>
              </a:ext>
            </a:extLst>
          </p:cNvPr>
          <p:cNvGrpSpPr/>
          <p:nvPr/>
        </p:nvGrpSpPr>
        <p:grpSpPr>
          <a:xfrm>
            <a:off x="6019800" y="1265822"/>
            <a:ext cx="6052751" cy="3116090"/>
            <a:chOff x="6019800" y="1690688"/>
            <a:chExt cx="6052751" cy="3116090"/>
          </a:xfrm>
        </p:grpSpPr>
        <p:sp>
          <p:nvSpPr>
            <p:cNvPr id="9" name="Rectangle 8">
              <a:extLst>
                <a:ext uri="{FF2B5EF4-FFF2-40B4-BE49-F238E27FC236}">
                  <a16:creationId xmlns:a16="http://schemas.microsoft.com/office/drawing/2014/main" id="{6777F5EB-054A-4A42-A5C0-B7873890E58B}"/>
                </a:ext>
              </a:extLst>
            </p:cNvPr>
            <p:cNvSpPr/>
            <p:nvPr/>
          </p:nvSpPr>
          <p:spPr>
            <a:xfrm>
              <a:off x="6019800" y="1690688"/>
              <a:ext cx="6052751" cy="3116090"/>
            </a:xfrm>
            <a:prstGeom prst="rect">
              <a:avLst/>
            </a:pr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chemeClr val="tx1"/>
                  </a:solidFill>
                </a:rPr>
                <a:t>CoreGen</a:t>
              </a:r>
              <a:endParaRPr lang="en-US" dirty="0">
                <a:solidFill>
                  <a:schemeClr val="tx1"/>
                </a:solidFill>
              </a:endParaRPr>
            </a:p>
            <a:p>
              <a:r>
                <a:rPr lang="en-US" dirty="0">
                  <a:solidFill>
                    <a:schemeClr val="tx1"/>
                  </a:solidFill>
                </a:rPr>
                <a:t>Libraries</a:t>
              </a:r>
            </a:p>
          </p:txBody>
        </p:sp>
        <p:sp>
          <p:nvSpPr>
            <p:cNvPr id="10" name="Rectangle 9">
              <a:extLst>
                <a:ext uri="{FF2B5EF4-FFF2-40B4-BE49-F238E27FC236}">
                  <a16:creationId xmlns:a16="http://schemas.microsoft.com/office/drawing/2014/main" id="{D3EECB7A-C3B0-224E-BF32-66407AC9C5C0}"/>
                </a:ext>
              </a:extLst>
            </p:cNvPr>
            <p:cNvSpPr/>
            <p:nvPr/>
          </p:nvSpPr>
          <p:spPr>
            <a:xfrm>
              <a:off x="6095998" y="3106714"/>
              <a:ext cx="1787611" cy="51898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libCoreGenPluginImpl</a:t>
              </a:r>
              <a:endParaRPr lang="en-US" sz="1400" dirty="0">
                <a:solidFill>
                  <a:schemeClr val="tx1"/>
                </a:solidFill>
              </a:endParaRPr>
            </a:p>
          </p:txBody>
        </p:sp>
        <p:sp>
          <p:nvSpPr>
            <p:cNvPr id="11" name="Rectangle 10">
              <a:extLst>
                <a:ext uri="{FF2B5EF4-FFF2-40B4-BE49-F238E27FC236}">
                  <a16:creationId xmlns:a16="http://schemas.microsoft.com/office/drawing/2014/main" id="{F9EFF9BF-02DF-2B44-BA6C-1731331972DC}"/>
                </a:ext>
              </a:extLst>
            </p:cNvPr>
            <p:cNvSpPr/>
            <p:nvPr/>
          </p:nvSpPr>
          <p:spPr>
            <a:xfrm>
              <a:off x="6095999" y="4126070"/>
              <a:ext cx="1787611" cy="518984"/>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&lt;Plugin&gt;</a:t>
              </a:r>
            </a:p>
          </p:txBody>
        </p:sp>
        <p:sp>
          <p:nvSpPr>
            <p:cNvPr id="12" name="Rectangle 11">
              <a:extLst>
                <a:ext uri="{FF2B5EF4-FFF2-40B4-BE49-F238E27FC236}">
                  <a16:creationId xmlns:a16="http://schemas.microsoft.com/office/drawing/2014/main" id="{9546CFDD-34C3-2944-A1A6-B774F2595F08}"/>
                </a:ext>
              </a:extLst>
            </p:cNvPr>
            <p:cNvSpPr/>
            <p:nvPr/>
          </p:nvSpPr>
          <p:spPr>
            <a:xfrm>
              <a:off x="8020563" y="4126070"/>
              <a:ext cx="3984025" cy="518984"/>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libCoreGenBackend</a:t>
              </a:r>
              <a:endParaRPr lang="en-US" sz="1400" dirty="0">
                <a:solidFill>
                  <a:schemeClr val="tx1"/>
                </a:solidFill>
              </a:endParaRPr>
            </a:p>
          </p:txBody>
        </p:sp>
        <p:sp>
          <p:nvSpPr>
            <p:cNvPr id="13" name="Rectangle 12">
              <a:extLst>
                <a:ext uri="{FF2B5EF4-FFF2-40B4-BE49-F238E27FC236}">
                  <a16:creationId xmlns:a16="http://schemas.microsoft.com/office/drawing/2014/main" id="{5752F6CD-C5DD-9444-B5A3-4105CF03E886}"/>
                </a:ext>
              </a:extLst>
            </p:cNvPr>
            <p:cNvSpPr/>
            <p:nvPr/>
          </p:nvSpPr>
          <p:spPr>
            <a:xfrm>
              <a:off x="11017076" y="3103734"/>
              <a:ext cx="987512" cy="518984"/>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libSCComp</a:t>
              </a:r>
              <a:endParaRPr lang="en-US" sz="1400" dirty="0">
                <a:solidFill>
                  <a:schemeClr val="tx1"/>
                </a:solidFill>
              </a:endParaRPr>
            </a:p>
          </p:txBody>
        </p:sp>
        <p:sp>
          <p:nvSpPr>
            <p:cNvPr id="14" name="Rectangle 13">
              <a:extLst>
                <a:ext uri="{FF2B5EF4-FFF2-40B4-BE49-F238E27FC236}">
                  <a16:creationId xmlns:a16="http://schemas.microsoft.com/office/drawing/2014/main" id="{D2546BFE-30DF-5E40-825A-C199B3BBA17D}"/>
                </a:ext>
              </a:extLst>
            </p:cNvPr>
            <p:cNvSpPr/>
            <p:nvPr/>
          </p:nvSpPr>
          <p:spPr>
            <a:xfrm>
              <a:off x="9279925" y="3103734"/>
              <a:ext cx="1643449" cy="518984"/>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libCoreGenCodegen</a:t>
              </a:r>
              <a:endParaRPr lang="en-US" sz="1400" dirty="0">
                <a:solidFill>
                  <a:schemeClr val="tx1"/>
                </a:solidFill>
              </a:endParaRPr>
            </a:p>
          </p:txBody>
        </p:sp>
        <p:sp>
          <p:nvSpPr>
            <p:cNvPr id="15" name="Rectangle 14">
              <a:extLst>
                <a:ext uri="{FF2B5EF4-FFF2-40B4-BE49-F238E27FC236}">
                  <a16:creationId xmlns:a16="http://schemas.microsoft.com/office/drawing/2014/main" id="{F8E8CACC-EBD2-EB4A-A4BB-0FCA7F5E5F07}"/>
                </a:ext>
              </a:extLst>
            </p:cNvPr>
            <p:cNvSpPr/>
            <p:nvPr/>
          </p:nvSpPr>
          <p:spPr>
            <a:xfrm>
              <a:off x="8020563" y="3103734"/>
              <a:ext cx="1159480" cy="518984"/>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libyamp-cpp</a:t>
              </a:r>
              <a:endParaRPr lang="en-US" sz="1400" dirty="0">
                <a:solidFill>
                  <a:schemeClr val="tx1"/>
                </a:solidFill>
              </a:endParaRPr>
            </a:p>
          </p:txBody>
        </p:sp>
        <p:sp>
          <p:nvSpPr>
            <p:cNvPr id="16" name="Rectangle 15">
              <a:extLst>
                <a:ext uri="{FF2B5EF4-FFF2-40B4-BE49-F238E27FC236}">
                  <a16:creationId xmlns:a16="http://schemas.microsoft.com/office/drawing/2014/main" id="{2137F721-AE85-C749-9434-BFA01A6B90EE}"/>
                </a:ext>
              </a:extLst>
            </p:cNvPr>
            <p:cNvSpPr/>
            <p:nvPr/>
          </p:nvSpPr>
          <p:spPr>
            <a:xfrm>
              <a:off x="11017391" y="2209470"/>
              <a:ext cx="987512" cy="518984"/>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LLVM Libs</a:t>
              </a:r>
            </a:p>
          </p:txBody>
        </p:sp>
        <p:cxnSp>
          <p:nvCxnSpPr>
            <p:cNvPr id="18" name="Elbow Connector 17">
              <a:extLst>
                <a:ext uri="{FF2B5EF4-FFF2-40B4-BE49-F238E27FC236}">
                  <a16:creationId xmlns:a16="http://schemas.microsoft.com/office/drawing/2014/main" id="{DF7E4A6D-3470-3440-930F-E094271835F8}"/>
                </a:ext>
              </a:extLst>
            </p:cNvPr>
            <p:cNvCxnSpPr>
              <a:stCxn id="15" idx="2"/>
              <a:endCxn id="12" idx="0"/>
            </p:cNvCxnSpPr>
            <p:nvPr/>
          </p:nvCxnSpPr>
          <p:spPr>
            <a:xfrm rot="16200000" flipH="1">
              <a:off x="9054763" y="3168257"/>
              <a:ext cx="503352" cy="1412273"/>
            </a:xfrm>
            <a:prstGeom prst="bentConnector3">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8A17261C-3AD5-9A47-B522-D4FCC9C3712B}"/>
                </a:ext>
              </a:extLst>
            </p:cNvPr>
            <p:cNvCxnSpPr>
              <a:cxnSpLocks/>
              <a:stCxn id="14" idx="2"/>
              <a:endCxn id="12" idx="0"/>
            </p:cNvCxnSpPr>
            <p:nvPr/>
          </p:nvCxnSpPr>
          <p:spPr>
            <a:xfrm rot="5400000">
              <a:off x="9805437" y="3829857"/>
              <a:ext cx="503352" cy="89074"/>
            </a:xfrm>
            <a:prstGeom prst="bentConnector3">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534E4F17-87A9-0E47-830D-7BEB4F4644F9}"/>
                </a:ext>
              </a:extLst>
            </p:cNvPr>
            <p:cNvCxnSpPr>
              <a:cxnSpLocks/>
              <a:stCxn id="13" idx="2"/>
              <a:endCxn id="12" idx="0"/>
            </p:cNvCxnSpPr>
            <p:nvPr/>
          </p:nvCxnSpPr>
          <p:spPr>
            <a:xfrm rot="5400000">
              <a:off x="10510028" y="3125266"/>
              <a:ext cx="503352" cy="1498256"/>
            </a:xfrm>
            <a:prstGeom prst="bentConnector3">
              <a:avLst>
                <a:gd name="adj1" fmla="val 5000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D671C7CB-43BA-5E43-BDDF-438708E23B23}"/>
                </a:ext>
              </a:extLst>
            </p:cNvPr>
            <p:cNvCxnSpPr>
              <a:cxnSpLocks/>
              <a:stCxn id="16" idx="2"/>
              <a:endCxn id="13" idx="0"/>
            </p:cNvCxnSpPr>
            <p:nvPr/>
          </p:nvCxnSpPr>
          <p:spPr>
            <a:xfrm rot="5400000">
              <a:off x="11323350" y="2915937"/>
              <a:ext cx="375280" cy="315"/>
            </a:xfrm>
            <a:prstGeom prst="bentConnector3">
              <a:avLst>
                <a:gd name="adj1" fmla="val 5000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D62A0BC9-02F7-A74F-96DB-BE56790A8E58}"/>
                </a:ext>
              </a:extLst>
            </p:cNvPr>
            <p:cNvCxnSpPr>
              <a:cxnSpLocks/>
              <a:stCxn id="10" idx="2"/>
              <a:endCxn id="11" idx="0"/>
            </p:cNvCxnSpPr>
            <p:nvPr/>
          </p:nvCxnSpPr>
          <p:spPr>
            <a:xfrm rot="16200000" flipH="1">
              <a:off x="6739618" y="3875883"/>
              <a:ext cx="500372" cy="1"/>
            </a:xfrm>
            <a:prstGeom prst="bentConnector3">
              <a:avLst>
                <a:gd name="adj1" fmla="val 5000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28D4F47-A4E0-804C-B1E4-5649ABC78965}"/>
                </a:ext>
              </a:extLst>
            </p:cNvPr>
            <p:cNvSpPr txBox="1"/>
            <p:nvPr/>
          </p:nvSpPr>
          <p:spPr>
            <a:xfrm>
              <a:off x="8260190" y="1872822"/>
              <a:ext cx="2039469" cy="369332"/>
            </a:xfrm>
            <a:prstGeom prst="rect">
              <a:avLst/>
            </a:prstGeom>
            <a:noFill/>
            <a:ln>
              <a:solidFill>
                <a:schemeClr val="tx1"/>
              </a:solidFill>
              <a:prstDash val="dash"/>
            </a:ln>
          </p:spPr>
          <p:txBody>
            <a:bodyPr wrap="none" rtlCol="0">
              <a:spAutoFit/>
            </a:bodyPr>
            <a:lstStyle/>
            <a:p>
              <a:r>
                <a:rPr lang="en-US" i="1" dirty="0"/>
                <a:t>Third-party libraries</a:t>
              </a:r>
            </a:p>
          </p:txBody>
        </p:sp>
        <p:cxnSp>
          <p:nvCxnSpPr>
            <p:cNvPr id="39" name="Curved Connector 38">
              <a:extLst>
                <a:ext uri="{FF2B5EF4-FFF2-40B4-BE49-F238E27FC236}">
                  <a16:creationId xmlns:a16="http://schemas.microsoft.com/office/drawing/2014/main" id="{5CEFF2A3-9B67-A147-8D33-BF69829C3FA4}"/>
                </a:ext>
              </a:extLst>
            </p:cNvPr>
            <p:cNvCxnSpPr>
              <a:cxnSpLocks/>
              <a:stCxn id="37" idx="2"/>
              <a:endCxn id="15" idx="0"/>
            </p:cNvCxnSpPr>
            <p:nvPr/>
          </p:nvCxnSpPr>
          <p:spPr>
            <a:xfrm rot="5400000">
              <a:off x="8509324" y="2333133"/>
              <a:ext cx="861580" cy="67962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0C31FD9A-9DEE-C44A-B018-19D2FFE41BEF}"/>
                </a:ext>
              </a:extLst>
            </p:cNvPr>
            <p:cNvCxnSpPr>
              <a:cxnSpLocks/>
              <a:stCxn id="37" idx="3"/>
              <a:endCxn id="16" idx="1"/>
            </p:cNvCxnSpPr>
            <p:nvPr/>
          </p:nvCxnSpPr>
          <p:spPr>
            <a:xfrm>
              <a:off x="10299659" y="2057488"/>
              <a:ext cx="717732" cy="41147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47" name="Picture 46">
            <a:extLst>
              <a:ext uri="{FF2B5EF4-FFF2-40B4-BE49-F238E27FC236}">
                <a16:creationId xmlns:a16="http://schemas.microsoft.com/office/drawing/2014/main" id="{649C550A-4D47-A24D-940D-E594CAC4DE3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18348" y="4834235"/>
            <a:ext cx="1691224" cy="1275807"/>
          </a:xfrm>
          <a:prstGeom prst="rect">
            <a:avLst/>
          </a:prstGeom>
        </p:spPr>
      </p:pic>
      <p:pic>
        <p:nvPicPr>
          <p:cNvPr id="48" name="Picture 47">
            <a:extLst>
              <a:ext uri="{FF2B5EF4-FFF2-40B4-BE49-F238E27FC236}">
                <a16:creationId xmlns:a16="http://schemas.microsoft.com/office/drawing/2014/main" id="{3DB92DD0-038A-C94A-B443-31B7B4C28A2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46175" y="4839293"/>
            <a:ext cx="1691225" cy="1653582"/>
          </a:xfrm>
          <a:prstGeom prst="rect">
            <a:avLst/>
          </a:prstGeom>
        </p:spPr>
      </p:pic>
      <p:sp>
        <p:nvSpPr>
          <p:cNvPr id="50" name="TextBox 49">
            <a:extLst>
              <a:ext uri="{FF2B5EF4-FFF2-40B4-BE49-F238E27FC236}">
                <a16:creationId xmlns:a16="http://schemas.microsoft.com/office/drawing/2014/main" id="{44C34C15-EB88-264B-9D52-46F1ED71282D}"/>
              </a:ext>
            </a:extLst>
          </p:cNvPr>
          <p:cNvSpPr txBox="1"/>
          <p:nvPr/>
        </p:nvSpPr>
        <p:spPr>
          <a:xfrm>
            <a:off x="6884355" y="6081991"/>
            <a:ext cx="1559209" cy="369332"/>
          </a:xfrm>
          <a:prstGeom prst="rect">
            <a:avLst/>
          </a:prstGeom>
          <a:noFill/>
        </p:spPr>
        <p:txBody>
          <a:bodyPr wrap="none" rtlCol="0">
            <a:spAutoFit/>
          </a:bodyPr>
          <a:lstStyle/>
          <a:p>
            <a:r>
              <a:rPr lang="en-US" dirty="0" err="1"/>
              <a:t>CoreGenPortal</a:t>
            </a:r>
            <a:endParaRPr lang="en-US" dirty="0"/>
          </a:p>
        </p:txBody>
      </p:sp>
      <p:sp>
        <p:nvSpPr>
          <p:cNvPr id="51" name="TextBox 50">
            <a:extLst>
              <a:ext uri="{FF2B5EF4-FFF2-40B4-BE49-F238E27FC236}">
                <a16:creationId xmlns:a16="http://schemas.microsoft.com/office/drawing/2014/main" id="{62ECDECE-F5B4-FE4C-8A3A-EDDF70A5602E}"/>
              </a:ext>
            </a:extLst>
          </p:cNvPr>
          <p:cNvSpPr txBox="1"/>
          <p:nvPr/>
        </p:nvSpPr>
        <p:spPr>
          <a:xfrm>
            <a:off x="9526366" y="6451323"/>
            <a:ext cx="730841" cy="369332"/>
          </a:xfrm>
          <a:prstGeom prst="rect">
            <a:avLst/>
          </a:prstGeom>
          <a:noFill/>
        </p:spPr>
        <p:txBody>
          <a:bodyPr wrap="none" rtlCol="0">
            <a:spAutoFit/>
          </a:bodyPr>
          <a:lstStyle/>
          <a:p>
            <a:r>
              <a:rPr lang="en-US" dirty="0"/>
              <a:t>CGCLI</a:t>
            </a:r>
          </a:p>
        </p:txBody>
      </p:sp>
    </p:spTree>
    <p:extLst>
      <p:ext uri="{BB962C8B-B14F-4D97-AF65-F5344CB8AC3E}">
        <p14:creationId xmlns:p14="http://schemas.microsoft.com/office/powerpoint/2010/main" val="40226094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118D4-3EE5-624B-8A17-23E0E77AD8B8}"/>
              </a:ext>
            </a:extLst>
          </p:cNvPr>
          <p:cNvSpPr>
            <a:spLocks noGrp="1"/>
          </p:cNvSpPr>
          <p:nvPr>
            <p:ph type="title"/>
          </p:nvPr>
        </p:nvSpPr>
        <p:spPr/>
        <p:txBody>
          <a:bodyPr/>
          <a:lstStyle/>
          <a:p>
            <a:r>
              <a:rPr lang="en-US" dirty="0"/>
              <a:t>System Architect/</a:t>
            </a:r>
            <a:r>
              <a:rPr lang="en-US" dirty="0" err="1"/>
              <a:t>CoreGen</a:t>
            </a:r>
            <a:r>
              <a:rPr lang="en-US" dirty="0"/>
              <a:t> Libraries</a:t>
            </a:r>
          </a:p>
        </p:txBody>
      </p:sp>
      <p:sp>
        <p:nvSpPr>
          <p:cNvPr id="5" name="Text Placeholder 4">
            <a:extLst>
              <a:ext uri="{FF2B5EF4-FFF2-40B4-BE49-F238E27FC236}">
                <a16:creationId xmlns:a16="http://schemas.microsoft.com/office/drawing/2014/main" id="{34639C65-DD6D-D847-ADD3-8A3F05826B5A}"/>
              </a:ext>
            </a:extLst>
          </p:cNvPr>
          <p:cNvSpPr>
            <a:spLocks noGrp="1"/>
          </p:cNvSpPr>
          <p:nvPr>
            <p:ph type="body" idx="1"/>
          </p:nvPr>
        </p:nvSpPr>
        <p:spPr>
          <a:xfrm>
            <a:off x="839789" y="1681163"/>
            <a:ext cx="3198812" cy="444199"/>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solidFill>
              <a:schemeClr val="tx1"/>
            </a:solidFill>
          </a:ln>
        </p:spPr>
        <p:txBody>
          <a:bodyPr anchor="ctr"/>
          <a:lstStyle/>
          <a:p>
            <a:pPr algn="ctr"/>
            <a:r>
              <a:rPr lang="en-US" dirty="0" err="1"/>
              <a:t>libCoreGenBackend</a:t>
            </a:r>
            <a:endParaRPr lang="en-US" dirty="0"/>
          </a:p>
        </p:txBody>
      </p:sp>
      <p:sp>
        <p:nvSpPr>
          <p:cNvPr id="6" name="Content Placeholder 5">
            <a:extLst>
              <a:ext uri="{FF2B5EF4-FFF2-40B4-BE49-F238E27FC236}">
                <a16:creationId xmlns:a16="http://schemas.microsoft.com/office/drawing/2014/main" id="{41444916-D665-0B42-8FB8-6D5FFEEC8857}"/>
              </a:ext>
            </a:extLst>
          </p:cNvPr>
          <p:cNvSpPr>
            <a:spLocks noGrp="1"/>
          </p:cNvSpPr>
          <p:nvPr>
            <p:ph sz="half" idx="2"/>
          </p:nvPr>
        </p:nvSpPr>
        <p:spPr>
          <a:xfrm>
            <a:off x="839789" y="2292049"/>
            <a:ext cx="3198812" cy="3897614"/>
          </a:xfrm>
          <a:ln>
            <a:solidFill>
              <a:schemeClr val="tx1"/>
            </a:solidFill>
          </a:ln>
        </p:spPr>
        <p:txBody>
          <a:bodyPr>
            <a:normAutofit fontScale="85000" lnSpcReduction="10000"/>
          </a:bodyPr>
          <a:lstStyle/>
          <a:p>
            <a:r>
              <a:rPr lang="en-US" dirty="0"/>
              <a:t>C++ library that serves as the primary library interface to </a:t>
            </a:r>
            <a:r>
              <a:rPr lang="en-US" dirty="0" err="1"/>
              <a:t>CoreGen</a:t>
            </a:r>
            <a:endParaRPr lang="en-US" dirty="0"/>
          </a:p>
          <a:p>
            <a:r>
              <a:rPr lang="en-US" dirty="0"/>
              <a:t>Handles are </a:t>
            </a:r>
            <a:r>
              <a:rPr lang="en-US" dirty="0" err="1"/>
              <a:t>CoreGen</a:t>
            </a:r>
            <a:r>
              <a:rPr lang="en-US" dirty="0"/>
              <a:t> IR reading/writing</a:t>
            </a:r>
          </a:p>
          <a:p>
            <a:r>
              <a:rPr lang="en-US" dirty="0"/>
              <a:t>Handles the pass infrastructure</a:t>
            </a:r>
          </a:p>
          <a:p>
            <a:r>
              <a:rPr lang="en-US" dirty="0"/>
              <a:t>Utilizes </a:t>
            </a:r>
            <a:r>
              <a:rPr lang="en-US" dirty="0" err="1"/>
              <a:t>libyaml-cpp</a:t>
            </a:r>
            <a:r>
              <a:rPr lang="en-US" dirty="0"/>
              <a:t> for reading/writing IR in </a:t>
            </a:r>
            <a:r>
              <a:rPr lang="en-US" i="1" dirty="0" err="1"/>
              <a:t>Yaml</a:t>
            </a:r>
            <a:r>
              <a:rPr lang="en-US" dirty="0"/>
              <a:t> form</a:t>
            </a:r>
          </a:p>
        </p:txBody>
      </p:sp>
      <p:sp>
        <p:nvSpPr>
          <p:cNvPr id="4" name="Footer Placeholder 3">
            <a:extLst>
              <a:ext uri="{FF2B5EF4-FFF2-40B4-BE49-F238E27FC236}">
                <a16:creationId xmlns:a16="http://schemas.microsoft.com/office/drawing/2014/main" id="{1F0C8BA6-EAAF-2B41-AD26-C042AA47A77E}"/>
              </a:ext>
            </a:extLst>
          </p:cNvPr>
          <p:cNvSpPr>
            <a:spLocks noGrp="1"/>
          </p:cNvSpPr>
          <p:nvPr>
            <p:ph type="ftr" sz="quarter" idx="11"/>
          </p:nvPr>
        </p:nvSpPr>
        <p:spPr/>
        <p:txBody>
          <a:bodyPr/>
          <a:lstStyle/>
          <a:p>
            <a:r>
              <a:rPr lang="en-US"/>
              <a:t>Tactical Computing Laboratories</a:t>
            </a:r>
            <a:endParaRPr lang="en-US" dirty="0"/>
          </a:p>
        </p:txBody>
      </p:sp>
      <p:sp>
        <p:nvSpPr>
          <p:cNvPr id="9" name="Text Placeholder 4">
            <a:extLst>
              <a:ext uri="{FF2B5EF4-FFF2-40B4-BE49-F238E27FC236}">
                <a16:creationId xmlns:a16="http://schemas.microsoft.com/office/drawing/2014/main" id="{3628A8A9-91A3-FA44-BD11-FE78FB39CD93}"/>
              </a:ext>
            </a:extLst>
          </p:cNvPr>
          <p:cNvSpPr txBox="1">
            <a:spLocks/>
          </p:cNvSpPr>
          <p:nvPr/>
        </p:nvSpPr>
        <p:spPr>
          <a:xfrm>
            <a:off x="4340869" y="1681163"/>
            <a:ext cx="3198812" cy="444199"/>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solidFill>
              <a:schemeClr val="tx1"/>
            </a:solidFill>
          </a:ln>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dirty="0" err="1"/>
              <a:t>libCoreGenCodegen</a:t>
            </a:r>
            <a:endParaRPr lang="en-US" dirty="0"/>
          </a:p>
        </p:txBody>
      </p:sp>
      <p:sp>
        <p:nvSpPr>
          <p:cNvPr id="10" name="Content Placeholder 5">
            <a:extLst>
              <a:ext uri="{FF2B5EF4-FFF2-40B4-BE49-F238E27FC236}">
                <a16:creationId xmlns:a16="http://schemas.microsoft.com/office/drawing/2014/main" id="{44883C65-8030-C34C-8D6C-A5527ABEF326}"/>
              </a:ext>
            </a:extLst>
          </p:cNvPr>
          <p:cNvSpPr txBox="1">
            <a:spLocks/>
          </p:cNvSpPr>
          <p:nvPr/>
        </p:nvSpPr>
        <p:spPr>
          <a:xfrm>
            <a:off x="4340869" y="2292049"/>
            <a:ext cx="3198812" cy="3897614"/>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Handles code generation for IR to Chisel translation</a:t>
            </a:r>
          </a:p>
          <a:p>
            <a:r>
              <a:rPr lang="en-US" dirty="0"/>
              <a:t>Handles code generation for IR to LLVM compiler backend</a:t>
            </a:r>
          </a:p>
        </p:txBody>
      </p:sp>
      <p:sp>
        <p:nvSpPr>
          <p:cNvPr id="12" name="Text Placeholder 4">
            <a:extLst>
              <a:ext uri="{FF2B5EF4-FFF2-40B4-BE49-F238E27FC236}">
                <a16:creationId xmlns:a16="http://schemas.microsoft.com/office/drawing/2014/main" id="{7061BA56-1EEE-0746-A598-C8216AC117C0}"/>
              </a:ext>
            </a:extLst>
          </p:cNvPr>
          <p:cNvSpPr txBox="1">
            <a:spLocks/>
          </p:cNvSpPr>
          <p:nvPr/>
        </p:nvSpPr>
        <p:spPr>
          <a:xfrm>
            <a:off x="7841950" y="1681163"/>
            <a:ext cx="3198812" cy="444199"/>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solidFill>
              <a:schemeClr val="tx1"/>
            </a:solidFill>
          </a:ln>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dirty="0" err="1"/>
              <a:t>libSCComp</a:t>
            </a:r>
            <a:endParaRPr lang="en-US" dirty="0"/>
          </a:p>
        </p:txBody>
      </p:sp>
      <p:sp>
        <p:nvSpPr>
          <p:cNvPr id="13" name="Content Placeholder 5">
            <a:extLst>
              <a:ext uri="{FF2B5EF4-FFF2-40B4-BE49-F238E27FC236}">
                <a16:creationId xmlns:a16="http://schemas.microsoft.com/office/drawing/2014/main" id="{EB8B6850-A832-1A4C-A615-4E5170109148}"/>
              </a:ext>
            </a:extLst>
          </p:cNvPr>
          <p:cNvSpPr txBox="1">
            <a:spLocks/>
          </p:cNvSpPr>
          <p:nvPr/>
        </p:nvSpPr>
        <p:spPr>
          <a:xfrm>
            <a:off x="7841950" y="2292049"/>
            <a:ext cx="3198812" cy="3897614"/>
          </a:xfrm>
          <a:prstGeom prst="rect">
            <a:avLst/>
          </a:prstGeom>
          <a:ln>
            <a:solidFill>
              <a:schemeClr val="tx1"/>
            </a:solidFill>
          </a:ln>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Implements the </a:t>
            </a:r>
            <a:r>
              <a:rPr lang="en-US" dirty="0" err="1"/>
              <a:t>StoneCutter</a:t>
            </a:r>
            <a:r>
              <a:rPr lang="en-US" dirty="0"/>
              <a:t> language spec</a:t>
            </a:r>
          </a:p>
          <a:p>
            <a:r>
              <a:rPr lang="en-US" dirty="0"/>
              <a:t>Parser/</a:t>
            </a:r>
            <a:r>
              <a:rPr lang="en-US" dirty="0" err="1"/>
              <a:t>Lexer</a:t>
            </a:r>
            <a:r>
              <a:rPr lang="en-US" dirty="0"/>
              <a:t>/IR all utilize LLVM library interfaces</a:t>
            </a:r>
          </a:p>
          <a:p>
            <a:r>
              <a:rPr lang="en-US" dirty="0"/>
              <a:t>Code optimization performed via LLVM optimizer</a:t>
            </a:r>
          </a:p>
          <a:p>
            <a:r>
              <a:rPr lang="en-US" dirty="0"/>
              <a:t>Requires LLVM libraries</a:t>
            </a:r>
          </a:p>
          <a:p>
            <a:r>
              <a:rPr lang="en-US" dirty="0"/>
              <a:t>**we also have a command interface for the </a:t>
            </a:r>
            <a:r>
              <a:rPr lang="en-US" dirty="0" err="1"/>
              <a:t>StoneCutter</a:t>
            </a:r>
            <a:r>
              <a:rPr lang="en-US" dirty="0"/>
              <a:t> compiler</a:t>
            </a:r>
          </a:p>
        </p:txBody>
      </p:sp>
    </p:spTree>
    <p:extLst>
      <p:ext uri="{BB962C8B-B14F-4D97-AF65-F5344CB8AC3E}">
        <p14:creationId xmlns:p14="http://schemas.microsoft.com/office/powerpoint/2010/main" val="42886253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B2382-2B51-134B-B0FC-5C0B04ECABB2}"/>
              </a:ext>
            </a:extLst>
          </p:cNvPr>
          <p:cNvSpPr>
            <a:spLocks noGrp="1"/>
          </p:cNvSpPr>
          <p:nvPr>
            <p:ph type="title"/>
          </p:nvPr>
        </p:nvSpPr>
        <p:spPr/>
        <p:txBody>
          <a:bodyPr/>
          <a:lstStyle/>
          <a:p>
            <a:r>
              <a:rPr lang="en-US" dirty="0"/>
              <a:t>Graphical Interface: </a:t>
            </a:r>
            <a:r>
              <a:rPr lang="en-US" i="1" dirty="0" err="1"/>
              <a:t>CoreGenPortal</a:t>
            </a:r>
            <a:endParaRPr lang="en-US" i="1" dirty="0"/>
          </a:p>
        </p:txBody>
      </p:sp>
      <p:sp>
        <p:nvSpPr>
          <p:cNvPr id="3" name="Content Placeholder 2">
            <a:extLst>
              <a:ext uri="{FF2B5EF4-FFF2-40B4-BE49-F238E27FC236}">
                <a16:creationId xmlns:a16="http://schemas.microsoft.com/office/drawing/2014/main" id="{C33D3F0C-885E-544C-9203-054CA083414B}"/>
              </a:ext>
            </a:extLst>
          </p:cNvPr>
          <p:cNvSpPr>
            <a:spLocks noGrp="1"/>
          </p:cNvSpPr>
          <p:nvPr>
            <p:ph sz="half" idx="1"/>
          </p:nvPr>
        </p:nvSpPr>
        <p:spPr/>
        <p:txBody>
          <a:bodyPr>
            <a:normAutofit fontScale="92500" lnSpcReduction="20000"/>
          </a:bodyPr>
          <a:lstStyle/>
          <a:p>
            <a:r>
              <a:rPr lang="en-US" dirty="0" err="1"/>
              <a:t>CoreGenPortal</a:t>
            </a:r>
            <a:r>
              <a:rPr lang="en-US" dirty="0"/>
              <a:t> is the primary graphical interface within System Architect</a:t>
            </a:r>
          </a:p>
          <a:p>
            <a:r>
              <a:rPr lang="en-US" dirty="0"/>
              <a:t>Written in C++</a:t>
            </a:r>
          </a:p>
          <a:p>
            <a:r>
              <a:rPr lang="en-US" dirty="0"/>
              <a:t>Graphics are handled via </a:t>
            </a:r>
            <a:r>
              <a:rPr lang="en-US" dirty="0" err="1"/>
              <a:t>wxWidgets</a:t>
            </a:r>
            <a:endParaRPr lang="en-US" dirty="0"/>
          </a:p>
          <a:p>
            <a:pPr lvl="1"/>
            <a:r>
              <a:rPr lang="en-US" dirty="0"/>
              <a:t>Currently cross platform support for Linux (Ubuntu, CentOS) and Mac OSX</a:t>
            </a:r>
          </a:p>
          <a:p>
            <a:r>
              <a:rPr lang="en-US" dirty="0"/>
              <a:t>Use cases</a:t>
            </a:r>
          </a:p>
          <a:p>
            <a:pPr lvl="1"/>
            <a:r>
              <a:rPr lang="en-US" dirty="0"/>
              <a:t>For those seeking a development environment that resembles traditional IDE’s</a:t>
            </a:r>
          </a:p>
          <a:p>
            <a:pPr lvl="1"/>
            <a:r>
              <a:rPr lang="en-US" dirty="0"/>
              <a:t>For those unfamiliar/uncomfortable with command line tools</a:t>
            </a:r>
          </a:p>
        </p:txBody>
      </p:sp>
      <p:sp>
        <p:nvSpPr>
          <p:cNvPr id="5" name="Footer Placeholder 4">
            <a:extLst>
              <a:ext uri="{FF2B5EF4-FFF2-40B4-BE49-F238E27FC236}">
                <a16:creationId xmlns:a16="http://schemas.microsoft.com/office/drawing/2014/main" id="{DE3B8FBF-75C9-8C47-8E53-D3CCB9C28D3E}"/>
              </a:ext>
            </a:extLst>
          </p:cNvPr>
          <p:cNvSpPr>
            <a:spLocks noGrp="1"/>
          </p:cNvSpPr>
          <p:nvPr>
            <p:ph type="ftr" sz="quarter" idx="11"/>
          </p:nvPr>
        </p:nvSpPr>
        <p:spPr/>
        <p:txBody>
          <a:bodyPr/>
          <a:lstStyle/>
          <a:p>
            <a:r>
              <a:rPr lang="en-US"/>
              <a:t>Tactical Computing Laboratories</a:t>
            </a:r>
            <a:endParaRPr lang="en-US" dirty="0"/>
          </a:p>
        </p:txBody>
      </p:sp>
      <p:pic>
        <p:nvPicPr>
          <p:cNvPr id="6" name="Picture 5">
            <a:extLst>
              <a:ext uri="{FF2B5EF4-FFF2-40B4-BE49-F238E27FC236}">
                <a16:creationId xmlns:a16="http://schemas.microsoft.com/office/drawing/2014/main" id="{0E23624F-5188-7740-B6DF-4740812E3E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587439" y="1690688"/>
            <a:ext cx="5381410" cy="4059569"/>
          </a:xfrm>
          <a:prstGeom prst="rect">
            <a:avLst/>
          </a:prstGeom>
        </p:spPr>
      </p:pic>
    </p:spTree>
    <p:extLst>
      <p:ext uri="{BB962C8B-B14F-4D97-AF65-F5344CB8AC3E}">
        <p14:creationId xmlns:p14="http://schemas.microsoft.com/office/powerpoint/2010/main" val="16132590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B2382-2B51-134B-B0FC-5C0B04ECABB2}"/>
              </a:ext>
            </a:extLst>
          </p:cNvPr>
          <p:cNvSpPr>
            <a:spLocks noGrp="1"/>
          </p:cNvSpPr>
          <p:nvPr>
            <p:ph type="title"/>
          </p:nvPr>
        </p:nvSpPr>
        <p:spPr/>
        <p:txBody>
          <a:bodyPr/>
          <a:lstStyle/>
          <a:p>
            <a:r>
              <a:rPr lang="en-US" dirty="0"/>
              <a:t>Command Line Interface: </a:t>
            </a:r>
            <a:r>
              <a:rPr lang="en-US" i="1" dirty="0" err="1"/>
              <a:t>cgcli</a:t>
            </a:r>
            <a:endParaRPr lang="en-US" i="1" dirty="0"/>
          </a:p>
        </p:txBody>
      </p:sp>
      <p:sp>
        <p:nvSpPr>
          <p:cNvPr id="3" name="Content Placeholder 2">
            <a:extLst>
              <a:ext uri="{FF2B5EF4-FFF2-40B4-BE49-F238E27FC236}">
                <a16:creationId xmlns:a16="http://schemas.microsoft.com/office/drawing/2014/main" id="{C33D3F0C-885E-544C-9203-054CA083414B}"/>
              </a:ext>
            </a:extLst>
          </p:cNvPr>
          <p:cNvSpPr>
            <a:spLocks noGrp="1"/>
          </p:cNvSpPr>
          <p:nvPr>
            <p:ph sz="half" idx="1"/>
          </p:nvPr>
        </p:nvSpPr>
        <p:spPr/>
        <p:txBody>
          <a:bodyPr/>
          <a:lstStyle/>
          <a:p>
            <a:r>
              <a:rPr lang="en-US" dirty="0"/>
              <a:t>Simple, concise command line interface to drive</a:t>
            </a:r>
          </a:p>
          <a:p>
            <a:pPr lvl="1"/>
            <a:r>
              <a:rPr lang="en-US" dirty="0"/>
              <a:t>Drives all verification passes</a:t>
            </a:r>
          </a:p>
          <a:p>
            <a:pPr lvl="1"/>
            <a:r>
              <a:rPr lang="en-US" dirty="0"/>
              <a:t>Drives all code generation facilities</a:t>
            </a:r>
          </a:p>
          <a:p>
            <a:r>
              <a:rPr lang="en-US" dirty="0"/>
              <a:t>Use cases:</a:t>
            </a:r>
          </a:p>
          <a:p>
            <a:pPr lvl="1"/>
            <a:r>
              <a:rPr lang="en-US" dirty="0"/>
              <a:t>For those who prefer to utilize the command line and write/modify IR using text editors</a:t>
            </a:r>
          </a:p>
          <a:p>
            <a:pPr lvl="1"/>
            <a:r>
              <a:rPr lang="en-US" dirty="0"/>
              <a:t>To run quick tests against IR</a:t>
            </a:r>
          </a:p>
          <a:p>
            <a:pPr lvl="1"/>
            <a:r>
              <a:rPr lang="en-US" dirty="0"/>
              <a:t>Regression/CI environments to maintain designs</a:t>
            </a:r>
          </a:p>
          <a:p>
            <a:endParaRPr lang="en-US" dirty="0"/>
          </a:p>
        </p:txBody>
      </p:sp>
      <p:sp>
        <p:nvSpPr>
          <p:cNvPr id="5" name="Footer Placeholder 4">
            <a:extLst>
              <a:ext uri="{FF2B5EF4-FFF2-40B4-BE49-F238E27FC236}">
                <a16:creationId xmlns:a16="http://schemas.microsoft.com/office/drawing/2014/main" id="{DE3B8FBF-75C9-8C47-8E53-D3CCB9C28D3E}"/>
              </a:ext>
            </a:extLst>
          </p:cNvPr>
          <p:cNvSpPr>
            <a:spLocks noGrp="1"/>
          </p:cNvSpPr>
          <p:nvPr>
            <p:ph type="ftr" sz="quarter" idx="11"/>
          </p:nvPr>
        </p:nvSpPr>
        <p:spPr/>
        <p:txBody>
          <a:bodyPr/>
          <a:lstStyle/>
          <a:p>
            <a:r>
              <a:rPr lang="en-US"/>
              <a:t>Tactical Computing Laboratories</a:t>
            </a:r>
            <a:endParaRPr lang="en-US" dirty="0"/>
          </a:p>
        </p:txBody>
      </p:sp>
      <p:pic>
        <p:nvPicPr>
          <p:cNvPr id="6" name="Picture 5">
            <a:extLst>
              <a:ext uri="{FF2B5EF4-FFF2-40B4-BE49-F238E27FC236}">
                <a16:creationId xmlns:a16="http://schemas.microsoft.com/office/drawing/2014/main" id="{2D611C84-B4BA-4C49-BCC1-F620F760578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91564" y="1325175"/>
            <a:ext cx="4962236" cy="4851788"/>
          </a:xfrm>
          <a:prstGeom prst="rect">
            <a:avLst/>
          </a:prstGeom>
        </p:spPr>
      </p:pic>
    </p:spTree>
    <p:extLst>
      <p:ext uri="{BB962C8B-B14F-4D97-AF65-F5344CB8AC3E}">
        <p14:creationId xmlns:p14="http://schemas.microsoft.com/office/powerpoint/2010/main" val="2494086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a:t>CGCLI Info Options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5"/>
            <a:ext cx="10515600" cy="2007466"/>
          </a:xfrm>
        </p:spPr>
        <p:txBody>
          <a:bodyPr/>
          <a:lstStyle/>
          <a:p>
            <a:r>
              <a:rPr lang="en-US" dirty="0"/>
              <a:t>--help : Prints the help menu</a:t>
            </a:r>
          </a:p>
          <a:p>
            <a:r>
              <a:rPr lang="en-US" dirty="0"/>
              <a:t>--version : Prints the version info</a:t>
            </a:r>
          </a:p>
          <a:p>
            <a:r>
              <a:rPr lang="en-US" dirty="0"/>
              <a:t>--</a:t>
            </a:r>
            <a:r>
              <a:rPr lang="en-US" dirty="0" err="1"/>
              <a:t>coregenversion</a:t>
            </a:r>
            <a:r>
              <a:rPr lang="en-US" dirty="0"/>
              <a:t> : Prints the </a:t>
            </a:r>
            <a:r>
              <a:rPr lang="en-US" dirty="0" err="1"/>
              <a:t>CoreGen</a:t>
            </a:r>
            <a:r>
              <a:rPr lang="en-US" dirty="0"/>
              <a:t> library version</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442692"/>
            <a:ext cx="7740072" cy="149629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$&gt; </a:t>
            </a:r>
            <a:r>
              <a:rPr lang="en-US" dirty="0" err="1">
                <a:solidFill>
                  <a:schemeClr val="tx1"/>
                </a:solidFill>
              </a:rPr>
              <a:t>cgcli</a:t>
            </a:r>
            <a:r>
              <a:rPr lang="en-US" dirty="0">
                <a:solidFill>
                  <a:schemeClr val="tx1"/>
                </a:solidFill>
              </a:rPr>
              <a:t> --help</a:t>
            </a:r>
          </a:p>
          <a:p>
            <a:r>
              <a:rPr lang="en-US" dirty="0">
                <a:solidFill>
                  <a:schemeClr val="tx1"/>
                </a:solidFill>
              </a:rPr>
              <a:t>$&gt; </a:t>
            </a:r>
            <a:r>
              <a:rPr lang="en-US" dirty="0" err="1">
                <a:solidFill>
                  <a:schemeClr val="tx1"/>
                </a:solidFill>
              </a:rPr>
              <a:t>cgcli</a:t>
            </a:r>
            <a:r>
              <a:rPr lang="en-US" dirty="0">
                <a:solidFill>
                  <a:schemeClr val="tx1"/>
                </a:solidFill>
              </a:rPr>
              <a:t> --version</a:t>
            </a:r>
          </a:p>
          <a:p>
            <a:r>
              <a:rPr lang="en-US" dirty="0">
                <a:solidFill>
                  <a:schemeClr val="tx1"/>
                </a:solidFill>
              </a:rPr>
              <a:t>$&gt; </a:t>
            </a:r>
            <a:r>
              <a:rPr lang="en-US" dirty="0" err="1">
                <a:solidFill>
                  <a:schemeClr val="tx1"/>
                </a:solidFill>
              </a:rPr>
              <a:t>cgcli</a:t>
            </a:r>
            <a:r>
              <a:rPr lang="en-US" dirty="0">
                <a:solidFill>
                  <a:schemeClr val="tx1"/>
                </a:solidFill>
              </a:rPr>
              <a:t> --</a:t>
            </a:r>
            <a:r>
              <a:rPr lang="en-US" dirty="0" err="1">
                <a:solidFill>
                  <a:schemeClr val="tx1"/>
                </a:solidFill>
              </a:rPr>
              <a:t>coregenversion</a:t>
            </a:r>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21281972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a:t>CGCLI Execution Options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2617067"/>
          </a:xfrm>
        </p:spPr>
        <p:txBody>
          <a:bodyPr>
            <a:normAutofit fontScale="77500" lnSpcReduction="20000"/>
          </a:bodyPr>
          <a:lstStyle/>
          <a:p>
            <a:r>
              <a:rPr lang="en-US" dirty="0"/>
              <a:t>Execution options require IR input</a:t>
            </a:r>
          </a:p>
          <a:p>
            <a:pPr lvl="1"/>
            <a:r>
              <a:rPr lang="en-US" dirty="0"/>
              <a:t>--</a:t>
            </a:r>
            <a:r>
              <a:rPr lang="en-US" dirty="0" err="1"/>
              <a:t>ir</a:t>
            </a:r>
            <a:r>
              <a:rPr lang="en-US" dirty="0"/>
              <a:t> /path/to/</a:t>
            </a:r>
            <a:r>
              <a:rPr lang="en-US" dirty="0" err="1"/>
              <a:t>IR.yaml</a:t>
            </a:r>
            <a:endParaRPr lang="en-US" dirty="0"/>
          </a:p>
          <a:p>
            <a:r>
              <a:rPr lang="en-US" dirty="0"/>
              <a:t>Four execution options:</a:t>
            </a:r>
          </a:p>
          <a:p>
            <a:pPr lvl="1"/>
            <a:r>
              <a:rPr lang="en-US" dirty="0"/>
              <a:t>--verify : verifies that the </a:t>
            </a:r>
            <a:r>
              <a:rPr lang="en-US" dirty="0" err="1"/>
              <a:t>CoreGen</a:t>
            </a:r>
            <a:r>
              <a:rPr lang="en-US" dirty="0"/>
              <a:t> IR (</a:t>
            </a:r>
            <a:r>
              <a:rPr lang="en-US" dirty="0" err="1"/>
              <a:t>Yaml</a:t>
            </a:r>
            <a:r>
              <a:rPr lang="en-US" dirty="0"/>
              <a:t>) is syntactically correct.  Returns a nonzero exit code from CGCLI upon failure</a:t>
            </a:r>
          </a:p>
          <a:p>
            <a:pPr lvl="1"/>
            <a:r>
              <a:rPr lang="en-US" dirty="0"/>
              <a:t>--pass : executes one or more verification, data or optimization passes</a:t>
            </a:r>
          </a:p>
          <a:p>
            <a:pPr lvl="1"/>
            <a:r>
              <a:rPr lang="en-US" dirty="0"/>
              <a:t>--chisel: executes the Chisel code generator to output Chisel HDL</a:t>
            </a:r>
          </a:p>
          <a:p>
            <a:pPr lvl="1"/>
            <a:r>
              <a:rPr lang="en-US" dirty="0"/>
              <a:t>--compiler: executes the LLVM code generator to output LLVM compiler for target design</a:t>
            </a:r>
          </a:p>
          <a:p>
            <a:r>
              <a:rPr lang="en-US" dirty="0"/>
              <a:t>Options can be combined!</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442692"/>
            <a:ext cx="7740072" cy="149629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$&gt; </a:t>
            </a:r>
            <a:r>
              <a:rPr lang="en-US" dirty="0" err="1">
                <a:solidFill>
                  <a:schemeClr val="tx1"/>
                </a:solidFill>
              </a:rPr>
              <a:t>cgcli</a:t>
            </a:r>
            <a:r>
              <a:rPr lang="en-US" dirty="0">
                <a:solidFill>
                  <a:schemeClr val="tx1"/>
                </a:solidFill>
              </a:rPr>
              <a:t> --</a:t>
            </a:r>
            <a:r>
              <a:rPr lang="en-US" dirty="0" err="1">
                <a:solidFill>
                  <a:schemeClr val="tx1"/>
                </a:solidFill>
              </a:rPr>
              <a:t>ir</a:t>
            </a:r>
            <a:r>
              <a:rPr lang="en-US" dirty="0">
                <a:solidFill>
                  <a:schemeClr val="tx1"/>
                </a:solidFill>
              </a:rPr>
              <a:t> </a:t>
            </a:r>
            <a:r>
              <a:rPr lang="en-US" dirty="0" err="1">
                <a:solidFill>
                  <a:schemeClr val="tx1"/>
                </a:solidFill>
              </a:rPr>
              <a:t>TEST.yaml</a:t>
            </a:r>
            <a:r>
              <a:rPr lang="en-US" dirty="0">
                <a:solidFill>
                  <a:schemeClr val="tx1"/>
                </a:solidFill>
              </a:rPr>
              <a:t> --verify</a:t>
            </a:r>
          </a:p>
          <a:p>
            <a:r>
              <a:rPr lang="en-US" dirty="0">
                <a:solidFill>
                  <a:schemeClr val="tx1"/>
                </a:solidFill>
              </a:rPr>
              <a:t>$&gt; </a:t>
            </a:r>
            <a:r>
              <a:rPr lang="en-US" dirty="0" err="1">
                <a:solidFill>
                  <a:schemeClr val="tx1"/>
                </a:solidFill>
              </a:rPr>
              <a:t>cgcli</a:t>
            </a:r>
            <a:r>
              <a:rPr lang="en-US" dirty="0">
                <a:solidFill>
                  <a:schemeClr val="tx1"/>
                </a:solidFill>
              </a:rPr>
              <a:t> --</a:t>
            </a:r>
            <a:r>
              <a:rPr lang="en-US" dirty="0" err="1">
                <a:solidFill>
                  <a:schemeClr val="tx1"/>
                </a:solidFill>
              </a:rPr>
              <a:t>ir</a:t>
            </a:r>
            <a:r>
              <a:rPr lang="en-US" dirty="0">
                <a:solidFill>
                  <a:schemeClr val="tx1"/>
                </a:solidFill>
              </a:rPr>
              <a:t> </a:t>
            </a:r>
            <a:r>
              <a:rPr lang="en-US" dirty="0" err="1">
                <a:solidFill>
                  <a:schemeClr val="tx1"/>
                </a:solidFill>
              </a:rPr>
              <a:t>TEST.yaml</a:t>
            </a:r>
            <a:r>
              <a:rPr lang="en-US" dirty="0">
                <a:solidFill>
                  <a:schemeClr val="tx1"/>
                </a:solidFill>
              </a:rPr>
              <a:t> --pass</a:t>
            </a:r>
          </a:p>
          <a:p>
            <a:r>
              <a:rPr lang="en-US" dirty="0">
                <a:solidFill>
                  <a:schemeClr val="tx1"/>
                </a:solidFill>
              </a:rPr>
              <a:t>$&gt; </a:t>
            </a:r>
            <a:r>
              <a:rPr lang="en-US" dirty="0" err="1">
                <a:solidFill>
                  <a:schemeClr val="tx1"/>
                </a:solidFill>
              </a:rPr>
              <a:t>cgcli</a:t>
            </a:r>
            <a:r>
              <a:rPr lang="en-US" dirty="0">
                <a:solidFill>
                  <a:schemeClr val="tx1"/>
                </a:solidFill>
              </a:rPr>
              <a:t> --</a:t>
            </a:r>
            <a:r>
              <a:rPr lang="en-US" dirty="0" err="1">
                <a:solidFill>
                  <a:schemeClr val="tx1"/>
                </a:solidFill>
              </a:rPr>
              <a:t>ir</a:t>
            </a:r>
            <a:r>
              <a:rPr lang="en-US" dirty="0">
                <a:solidFill>
                  <a:schemeClr val="tx1"/>
                </a:solidFill>
              </a:rPr>
              <a:t> </a:t>
            </a:r>
            <a:r>
              <a:rPr lang="en-US" dirty="0" err="1">
                <a:solidFill>
                  <a:schemeClr val="tx1"/>
                </a:solidFill>
              </a:rPr>
              <a:t>TEST.yaml</a:t>
            </a:r>
            <a:r>
              <a:rPr lang="en-US" dirty="0">
                <a:solidFill>
                  <a:schemeClr val="tx1"/>
                </a:solidFill>
              </a:rPr>
              <a:t> --chisel</a:t>
            </a:r>
          </a:p>
          <a:p>
            <a:r>
              <a:rPr lang="en-US" dirty="0">
                <a:solidFill>
                  <a:schemeClr val="tx1"/>
                </a:solidFill>
              </a:rPr>
              <a:t>$&gt; </a:t>
            </a:r>
            <a:r>
              <a:rPr lang="en-US" dirty="0" err="1">
                <a:solidFill>
                  <a:schemeClr val="tx1"/>
                </a:solidFill>
              </a:rPr>
              <a:t>cgcli</a:t>
            </a:r>
            <a:r>
              <a:rPr lang="en-US" dirty="0">
                <a:solidFill>
                  <a:schemeClr val="tx1"/>
                </a:solidFill>
              </a:rPr>
              <a:t> --</a:t>
            </a:r>
            <a:r>
              <a:rPr lang="en-US" dirty="0" err="1">
                <a:solidFill>
                  <a:schemeClr val="tx1"/>
                </a:solidFill>
              </a:rPr>
              <a:t>ir</a:t>
            </a:r>
            <a:r>
              <a:rPr lang="en-US" dirty="0">
                <a:solidFill>
                  <a:schemeClr val="tx1"/>
                </a:solidFill>
              </a:rPr>
              <a:t> </a:t>
            </a:r>
            <a:r>
              <a:rPr lang="en-US" dirty="0" err="1">
                <a:solidFill>
                  <a:schemeClr val="tx1"/>
                </a:solidFill>
              </a:rPr>
              <a:t>TEST.yaml</a:t>
            </a:r>
            <a:r>
              <a:rPr lang="en-US" dirty="0">
                <a:solidFill>
                  <a:schemeClr val="tx1"/>
                </a:solidFill>
              </a:rPr>
              <a:t> --compiler</a:t>
            </a:r>
          </a:p>
          <a:p>
            <a:r>
              <a:rPr lang="en-US" b="1" dirty="0">
                <a:solidFill>
                  <a:schemeClr val="tx1"/>
                </a:solidFill>
              </a:rPr>
              <a:t>$&gt; </a:t>
            </a:r>
            <a:r>
              <a:rPr lang="en-US" b="1" dirty="0" err="1">
                <a:solidFill>
                  <a:schemeClr val="tx1"/>
                </a:solidFill>
              </a:rPr>
              <a:t>cgcli</a:t>
            </a:r>
            <a:r>
              <a:rPr lang="en-US" b="1" dirty="0">
                <a:solidFill>
                  <a:schemeClr val="tx1"/>
                </a:solidFill>
              </a:rPr>
              <a:t> --</a:t>
            </a:r>
            <a:r>
              <a:rPr lang="en-US" b="1" dirty="0" err="1">
                <a:solidFill>
                  <a:schemeClr val="tx1"/>
                </a:solidFill>
              </a:rPr>
              <a:t>ir</a:t>
            </a:r>
            <a:r>
              <a:rPr lang="en-US" b="1" dirty="0">
                <a:solidFill>
                  <a:schemeClr val="tx1"/>
                </a:solidFill>
              </a:rPr>
              <a:t> </a:t>
            </a:r>
            <a:r>
              <a:rPr lang="en-US" b="1" dirty="0" err="1">
                <a:solidFill>
                  <a:schemeClr val="tx1"/>
                </a:solidFill>
              </a:rPr>
              <a:t>TEST.yaml</a:t>
            </a:r>
            <a:r>
              <a:rPr lang="en-US" b="1" dirty="0">
                <a:solidFill>
                  <a:schemeClr val="tx1"/>
                </a:solidFill>
              </a:rPr>
              <a:t> --pass --chisel --compiler</a:t>
            </a:r>
          </a:p>
        </p:txBody>
      </p:sp>
    </p:spTree>
    <p:extLst>
      <p:ext uri="{BB962C8B-B14F-4D97-AF65-F5344CB8AC3E}">
        <p14:creationId xmlns:p14="http://schemas.microsoft.com/office/powerpoint/2010/main" val="2425938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a:t>CGCLI Execution Options cont.</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2617067"/>
          </a:xfrm>
        </p:spPr>
        <p:txBody>
          <a:bodyPr>
            <a:normAutofit fontScale="62500" lnSpcReduction="20000"/>
          </a:bodyPr>
          <a:lstStyle/>
          <a:p>
            <a:r>
              <a:rPr lang="en-US" dirty="0"/>
              <a:t>Additional options can be utilized</a:t>
            </a:r>
          </a:p>
          <a:p>
            <a:r>
              <a:rPr lang="en-US" dirty="0"/>
              <a:t>--out /path/to/</a:t>
            </a:r>
            <a:r>
              <a:rPr lang="en-US" dirty="0" err="1"/>
              <a:t>output.yaml</a:t>
            </a:r>
            <a:r>
              <a:rPr lang="en-US" dirty="0"/>
              <a:t> : specifies output </a:t>
            </a:r>
            <a:r>
              <a:rPr lang="en-US" dirty="0" err="1"/>
              <a:t>yaml</a:t>
            </a:r>
            <a:r>
              <a:rPr lang="en-US" dirty="0"/>
              <a:t> file (in the event that you want to preserve existing </a:t>
            </a:r>
            <a:r>
              <a:rPr lang="en-US" dirty="0" err="1"/>
              <a:t>yaml</a:t>
            </a:r>
            <a:r>
              <a:rPr lang="en-US" dirty="0"/>
              <a:t> file)</a:t>
            </a:r>
          </a:p>
          <a:p>
            <a:r>
              <a:rPr lang="en-US" dirty="0"/>
              <a:t>--dot /path/to/</a:t>
            </a:r>
            <a:r>
              <a:rPr lang="en-US" dirty="0" err="1"/>
              <a:t>File.dot</a:t>
            </a:r>
            <a:r>
              <a:rPr lang="en-US" dirty="0"/>
              <a:t> : generates a Dot (</a:t>
            </a:r>
            <a:r>
              <a:rPr lang="en-US" dirty="0" err="1"/>
              <a:t>Graphviz</a:t>
            </a:r>
            <a:r>
              <a:rPr lang="en-US" dirty="0"/>
              <a:t>) output that represents the dependence graph of the IR in graphical form (see Slide 10)</a:t>
            </a:r>
          </a:p>
          <a:p>
            <a:r>
              <a:rPr lang="en-US" dirty="0"/>
              <a:t>--project NAME : overrides the project name for the target IR</a:t>
            </a:r>
          </a:p>
          <a:p>
            <a:r>
              <a:rPr lang="en-US" dirty="0"/>
              <a:t>--root /path/to/project/root/ : overrides the default project root (current working </a:t>
            </a:r>
            <a:r>
              <a:rPr lang="en-US" dirty="0" err="1"/>
              <a:t>dir</a:t>
            </a:r>
            <a:r>
              <a:rPr lang="en-US" dirty="0"/>
              <a:t>)</a:t>
            </a:r>
          </a:p>
          <a:p>
            <a:r>
              <a:rPr lang="en-US" dirty="0"/>
              <a:t>--archive /path/to/archive/ : overrides the default archive path that contains plugins, LLVM compiler templates, </a:t>
            </a:r>
            <a:r>
              <a:rPr lang="en-US" dirty="0" err="1"/>
              <a:t>etc</a:t>
            </a:r>
            <a:endParaRPr lang="en-US" dirty="0"/>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442692"/>
            <a:ext cx="7740072" cy="149629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$&gt; </a:t>
            </a:r>
            <a:r>
              <a:rPr lang="en-US" dirty="0" err="1">
                <a:solidFill>
                  <a:schemeClr val="tx1"/>
                </a:solidFill>
              </a:rPr>
              <a:t>cgcli</a:t>
            </a:r>
            <a:r>
              <a:rPr lang="en-US" dirty="0">
                <a:solidFill>
                  <a:schemeClr val="tx1"/>
                </a:solidFill>
              </a:rPr>
              <a:t> --</a:t>
            </a:r>
            <a:r>
              <a:rPr lang="en-US" dirty="0" err="1">
                <a:solidFill>
                  <a:schemeClr val="tx1"/>
                </a:solidFill>
              </a:rPr>
              <a:t>ir</a:t>
            </a:r>
            <a:r>
              <a:rPr lang="en-US" dirty="0">
                <a:solidFill>
                  <a:schemeClr val="tx1"/>
                </a:solidFill>
              </a:rPr>
              <a:t> </a:t>
            </a:r>
            <a:r>
              <a:rPr lang="en-US" dirty="0" err="1">
                <a:solidFill>
                  <a:schemeClr val="tx1"/>
                </a:solidFill>
              </a:rPr>
              <a:t>TEST.yaml</a:t>
            </a:r>
            <a:r>
              <a:rPr lang="en-US" dirty="0">
                <a:solidFill>
                  <a:schemeClr val="tx1"/>
                </a:solidFill>
              </a:rPr>
              <a:t> --dot </a:t>
            </a:r>
            <a:r>
              <a:rPr lang="en-US" dirty="0" err="1">
                <a:solidFill>
                  <a:schemeClr val="tx1"/>
                </a:solidFill>
              </a:rPr>
              <a:t>TEST.dot</a:t>
            </a:r>
            <a:endParaRPr lang="en-US" dirty="0">
              <a:solidFill>
                <a:schemeClr val="tx1"/>
              </a:solidFill>
            </a:endParaRPr>
          </a:p>
          <a:p>
            <a:r>
              <a:rPr lang="en-US" dirty="0">
                <a:solidFill>
                  <a:schemeClr val="tx1"/>
                </a:solidFill>
              </a:rPr>
              <a:t>$&gt; dot -</a:t>
            </a:r>
            <a:r>
              <a:rPr lang="en-US" dirty="0" err="1">
                <a:solidFill>
                  <a:schemeClr val="tx1"/>
                </a:solidFill>
              </a:rPr>
              <a:t>Tpng</a:t>
            </a:r>
            <a:r>
              <a:rPr lang="en-US" dirty="0">
                <a:solidFill>
                  <a:schemeClr val="tx1"/>
                </a:solidFill>
              </a:rPr>
              <a:t> </a:t>
            </a:r>
            <a:r>
              <a:rPr lang="en-US" dirty="0" err="1">
                <a:solidFill>
                  <a:schemeClr val="tx1"/>
                </a:solidFill>
              </a:rPr>
              <a:t>TEST.dot</a:t>
            </a:r>
            <a:r>
              <a:rPr lang="en-US" dirty="0">
                <a:solidFill>
                  <a:schemeClr val="tx1"/>
                </a:solidFill>
              </a:rPr>
              <a:t> &gt; </a:t>
            </a:r>
            <a:r>
              <a:rPr lang="en-US" dirty="0" err="1">
                <a:solidFill>
                  <a:schemeClr val="tx1"/>
                </a:solidFill>
              </a:rPr>
              <a:t>TEST.png</a:t>
            </a:r>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15440127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a:t>CGCLI Pass Options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755074" y="2047297"/>
            <a:ext cx="3508786" cy="3180485"/>
          </a:xfrm>
        </p:spPr>
        <p:txBody>
          <a:bodyPr>
            <a:normAutofit fontScale="85000" lnSpcReduction="20000"/>
          </a:bodyPr>
          <a:lstStyle/>
          <a:p>
            <a:r>
              <a:rPr lang="en-US" dirty="0"/>
              <a:t>Users can list all the supported passes on the command line</a:t>
            </a:r>
          </a:p>
          <a:p>
            <a:r>
              <a:rPr lang="en-US" dirty="0"/>
              <a:t>--list-passes: prints a table of all passes, their types and descriptions of what they do</a:t>
            </a:r>
          </a:p>
          <a:p>
            <a:r>
              <a:rPr lang="en-US" dirty="0"/>
              <a:t>--list-sys-passes: prints a similar table of all the special-purpose system passes</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5449453"/>
            <a:ext cx="7740072" cy="86821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$&gt; </a:t>
            </a:r>
            <a:r>
              <a:rPr lang="en-US" dirty="0" err="1">
                <a:solidFill>
                  <a:schemeClr val="tx1"/>
                </a:solidFill>
              </a:rPr>
              <a:t>cgcli</a:t>
            </a:r>
            <a:r>
              <a:rPr lang="en-US" dirty="0">
                <a:solidFill>
                  <a:schemeClr val="tx1"/>
                </a:solidFill>
              </a:rPr>
              <a:t> --list-passes</a:t>
            </a:r>
          </a:p>
          <a:p>
            <a:r>
              <a:rPr lang="en-US" dirty="0">
                <a:solidFill>
                  <a:schemeClr val="tx1"/>
                </a:solidFill>
              </a:rPr>
              <a:t>$&gt; </a:t>
            </a:r>
            <a:r>
              <a:rPr lang="en-US" dirty="0" err="1">
                <a:solidFill>
                  <a:schemeClr val="tx1"/>
                </a:solidFill>
              </a:rPr>
              <a:t>cgcli</a:t>
            </a:r>
            <a:r>
              <a:rPr lang="en-US" dirty="0">
                <a:solidFill>
                  <a:schemeClr val="tx1"/>
                </a:solidFill>
              </a:rPr>
              <a:t> --list-sys-passes</a:t>
            </a:r>
            <a:endParaRPr lang="en-US" dirty="0">
              <a:solidFill>
                <a:srgbClr val="FF0000"/>
              </a:solidFill>
            </a:endParaRPr>
          </a:p>
          <a:p>
            <a:endParaRPr lang="en-US" dirty="0">
              <a:solidFill>
                <a:srgbClr val="FF0000"/>
              </a:solidFill>
            </a:endParaRPr>
          </a:p>
        </p:txBody>
      </p:sp>
      <p:pic>
        <p:nvPicPr>
          <p:cNvPr id="4" name="Picture 3">
            <a:extLst>
              <a:ext uri="{FF2B5EF4-FFF2-40B4-BE49-F238E27FC236}">
                <a16:creationId xmlns:a16="http://schemas.microsoft.com/office/drawing/2014/main" id="{8539ED0E-0B1E-134B-A3CC-51EF42D855F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263860" y="1368289"/>
            <a:ext cx="7871440" cy="3859493"/>
          </a:xfrm>
          <a:prstGeom prst="rect">
            <a:avLst/>
          </a:prstGeom>
        </p:spPr>
      </p:pic>
    </p:spTree>
    <p:extLst>
      <p:ext uri="{BB962C8B-B14F-4D97-AF65-F5344CB8AC3E}">
        <p14:creationId xmlns:p14="http://schemas.microsoft.com/office/powerpoint/2010/main" val="3021440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E83F9-D27A-4D41-8C65-65205CE2F920}"/>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E7287588-751C-CD4D-8003-AD72561B0A62}"/>
              </a:ext>
            </a:extLst>
          </p:cNvPr>
          <p:cNvSpPr>
            <a:spLocks noGrp="1"/>
          </p:cNvSpPr>
          <p:nvPr>
            <p:ph idx="1"/>
          </p:nvPr>
        </p:nvSpPr>
        <p:spPr/>
        <p:txBody>
          <a:bodyPr/>
          <a:lstStyle/>
          <a:p>
            <a:endParaRPr lang="en-US" dirty="0"/>
          </a:p>
          <a:p>
            <a:r>
              <a:rPr lang="en-US" dirty="0"/>
              <a:t>System Architect Overview</a:t>
            </a:r>
          </a:p>
          <a:p>
            <a:endParaRPr lang="en-US" dirty="0"/>
          </a:p>
          <a:p>
            <a:r>
              <a:rPr lang="en-US" dirty="0"/>
              <a:t>System Architect Tool Infrastructure</a:t>
            </a:r>
          </a:p>
          <a:p>
            <a:endParaRPr lang="en-US" dirty="0"/>
          </a:p>
          <a:p>
            <a:r>
              <a:rPr lang="en-US" dirty="0"/>
              <a:t>Designing a Basic RISC Device</a:t>
            </a:r>
          </a:p>
          <a:p>
            <a:endParaRPr lang="en-US" dirty="0"/>
          </a:p>
          <a:p>
            <a:r>
              <a:rPr lang="en-US" dirty="0"/>
              <a:t>References</a:t>
            </a:r>
          </a:p>
        </p:txBody>
      </p:sp>
      <p:sp>
        <p:nvSpPr>
          <p:cNvPr id="4" name="Footer Placeholder 3">
            <a:extLst>
              <a:ext uri="{FF2B5EF4-FFF2-40B4-BE49-F238E27FC236}">
                <a16:creationId xmlns:a16="http://schemas.microsoft.com/office/drawing/2014/main" id="{9073C6AA-2C29-A94D-B6AD-D7E4ADE78CA2}"/>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42397810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a:t>CGCLI Pass Options cont.</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755073" y="1607127"/>
            <a:ext cx="4962235" cy="3965770"/>
          </a:xfrm>
        </p:spPr>
        <p:txBody>
          <a:bodyPr>
            <a:normAutofit fontScale="70000" lnSpcReduction="20000"/>
          </a:bodyPr>
          <a:lstStyle/>
          <a:p>
            <a:r>
              <a:rPr lang="en-US" dirty="0"/>
              <a:t>Executing passes is done using the ‘--pass’ option</a:t>
            </a:r>
          </a:p>
          <a:p>
            <a:pPr lvl="1"/>
            <a:r>
              <a:rPr lang="en-US" dirty="0"/>
              <a:t>By default, all passes noted in ‘--list-passes’ are executed with the --pass option</a:t>
            </a:r>
          </a:p>
          <a:p>
            <a:r>
              <a:rPr lang="en-US" dirty="0"/>
              <a:t>Each pass runs sequentially and prints any potential faulty state as well as the time required to run each pass</a:t>
            </a:r>
          </a:p>
          <a:p>
            <a:pPr lvl="1"/>
            <a:r>
              <a:rPr lang="en-US" dirty="0"/>
              <a:t>The larger the graph, the more difficult some passes will be to run</a:t>
            </a:r>
          </a:p>
          <a:p>
            <a:r>
              <a:rPr lang="en-US" dirty="0"/>
              <a:t>A summary is printed with PASS/FAIL state</a:t>
            </a:r>
          </a:p>
          <a:p>
            <a:pPr lvl="1"/>
            <a:r>
              <a:rPr lang="en-US" dirty="0"/>
              <a:t>All passes that FAIL will have some notional text describing where the dependence failure occurred in the graph</a:t>
            </a:r>
          </a:p>
          <a:p>
            <a:r>
              <a:rPr lang="en-US" b="1" dirty="0"/>
              <a:t>NOTE</a:t>
            </a:r>
            <a:r>
              <a:rPr lang="en-US" dirty="0"/>
              <a:t>: Failed passes don’t necessarily imply the design is broken.  Further analysis is required by the user</a:t>
            </a:r>
          </a:p>
          <a:p>
            <a:pPr lvl="1"/>
            <a:endParaRPr lang="en-US" dirty="0"/>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5449453"/>
            <a:ext cx="7740072" cy="86821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$&gt; </a:t>
            </a:r>
            <a:r>
              <a:rPr lang="en-US" dirty="0" err="1">
                <a:solidFill>
                  <a:schemeClr val="tx1"/>
                </a:solidFill>
              </a:rPr>
              <a:t>cgcli</a:t>
            </a:r>
            <a:r>
              <a:rPr lang="en-US" dirty="0">
                <a:solidFill>
                  <a:schemeClr val="tx1"/>
                </a:solidFill>
              </a:rPr>
              <a:t> --</a:t>
            </a:r>
            <a:r>
              <a:rPr lang="en-US" dirty="0" err="1">
                <a:solidFill>
                  <a:schemeClr val="tx1"/>
                </a:solidFill>
              </a:rPr>
              <a:t>ir</a:t>
            </a:r>
            <a:r>
              <a:rPr lang="en-US" dirty="0">
                <a:solidFill>
                  <a:schemeClr val="tx1"/>
                </a:solidFill>
              </a:rPr>
              <a:t> </a:t>
            </a:r>
            <a:r>
              <a:rPr lang="en-US" dirty="0" err="1">
                <a:solidFill>
                  <a:schemeClr val="tx1"/>
                </a:solidFill>
              </a:rPr>
              <a:t>TEST.yaml</a:t>
            </a:r>
            <a:r>
              <a:rPr lang="en-US" dirty="0">
                <a:solidFill>
                  <a:schemeClr val="tx1"/>
                </a:solidFill>
              </a:rPr>
              <a:t> --pass</a:t>
            </a:r>
          </a:p>
        </p:txBody>
      </p:sp>
      <p:pic>
        <p:nvPicPr>
          <p:cNvPr id="3" name="Picture 2">
            <a:extLst>
              <a:ext uri="{FF2B5EF4-FFF2-40B4-BE49-F238E27FC236}">
                <a16:creationId xmlns:a16="http://schemas.microsoft.com/office/drawing/2014/main" id="{086642C5-6566-F941-BDC1-6C1DDF375B0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60300" y="373204"/>
            <a:ext cx="3914242" cy="5056909"/>
          </a:xfrm>
          <a:prstGeom prst="rect">
            <a:avLst/>
          </a:prstGeom>
        </p:spPr>
      </p:pic>
    </p:spTree>
    <p:extLst>
      <p:ext uri="{BB962C8B-B14F-4D97-AF65-F5344CB8AC3E}">
        <p14:creationId xmlns:p14="http://schemas.microsoft.com/office/powerpoint/2010/main" val="30503423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a:t>CGCLI Pass Failures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755074" y="1607127"/>
            <a:ext cx="4561642" cy="3620655"/>
          </a:xfrm>
        </p:spPr>
        <p:txBody>
          <a:bodyPr>
            <a:normAutofit/>
          </a:bodyPr>
          <a:lstStyle/>
          <a:p>
            <a:r>
              <a:rPr lang="en-US" dirty="0"/>
              <a:t>Any failures will be noted in the pass summary</a:t>
            </a:r>
          </a:p>
          <a:p>
            <a:r>
              <a:rPr lang="en-US" dirty="0"/>
              <a:t>Look above to the individual pass outputs for the errors reported</a:t>
            </a:r>
          </a:p>
          <a:p>
            <a:r>
              <a:rPr lang="en-US" dirty="0"/>
              <a:t>Most passes will indicate the exact node name that tripped the failure(s)</a:t>
            </a:r>
          </a:p>
          <a:p>
            <a:pPr lvl="1"/>
            <a:endParaRPr lang="en-US" dirty="0"/>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5449453"/>
            <a:ext cx="7740072" cy="86821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$&gt; </a:t>
            </a:r>
            <a:r>
              <a:rPr lang="en-US" dirty="0" err="1">
                <a:solidFill>
                  <a:schemeClr val="tx1"/>
                </a:solidFill>
              </a:rPr>
              <a:t>cgcli</a:t>
            </a:r>
            <a:r>
              <a:rPr lang="en-US" dirty="0">
                <a:solidFill>
                  <a:schemeClr val="tx1"/>
                </a:solidFill>
              </a:rPr>
              <a:t> --</a:t>
            </a:r>
            <a:r>
              <a:rPr lang="en-US" dirty="0" err="1">
                <a:solidFill>
                  <a:schemeClr val="tx1"/>
                </a:solidFill>
              </a:rPr>
              <a:t>ir</a:t>
            </a:r>
            <a:r>
              <a:rPr lang="en-US" dirty="0">
                <a:solidFill>
                  <a:schemeClr val="tx1"/>
                </a:solidFill>
              </a:rPr>
              <a:t> </a:t>
            </a:r>
            <a:r>
              <a:rPr lang="en-US" dirty="0" err="1">
                <a:solidFill>
                  <a:schemeClr val="tx1"/>
                </a:solidFill>
              </a:rPr>
              <a:t>TEST.yaml</a:t>
            </a:r>
            <a:r>
              <a:rPr lang="en-US" dirty="0">
                <a:solidFill>
                  <a:schemeClr val="tx1"/>
                </a:solidFill>
              </a:rPr>
              <a:t> --pass</a:t>
            </a:r>
          </a:p>
        </p:txBody>
      </p:sp>
      <p:pic>
        <p:nvPicPr>
          <p:cNvPr id="4" name="Picture 3">
            <a:extLst>
              <a:ext uri="{FF2B5EF4-FFF2-40B4-BE49-F238E27FC236}">
                <a16:creationId xmlns:a16="http://schemas.microsoft.com/office/drawing/2014/main" id="{D1ADFE6A-AAB1-DA4D-B325-AC8690C6413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911272" y="136525"/>
            <a:ext cx="3555423" cy="2802598"/>
          </a:xfrm>
          <a:prstGeom prst="rect">
            <a:avLst/>
          </a:prstGeom>
        </p:spPr>
      </p:pic>
      <p:sp>
        <p:nvSpPr>
          <p:cNvPr id="8" name="Left Arrow 7">
            <a:extLst>
              <a:ext uri="{FF2B5EF4-FFF2-40B4-BE49-F238E27FC236}">
                <a16:creationId xmlns:a16="http://schemas.microsoft.com/office/drawing/2014/main" id="{A2FC3BE7-1DEA-E140-A72B-CB56C5BF4F7D}"/>
              </a:ext>
            </a:extLst>
          </p:cNvPr>
          <p:cNvSpPr/>
          <p:nvPr/>
        </p:nvSpPr>
        <p:spPr>
          <a:xfrm>
            <a:off x="9472757" y="2001417"/>
            <a:ext cx="1071418" cy="314036"/>
          </a:xfrm>
          <a:prstGeom prst="lef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900A829-AFC5-004D-A288-40B7CD63E0C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16716" y="2998756"/>
            <a:ext cx="4744533" cy="2391064"/>
          </a:xfrm>
          <a:prstGeom prst="rect">
            <a:avLst/>
          </a:prstGeom>
        </p:spPr>
      </p:pic>
      <p:sp>
        <p:nvSpPr>
          <p:cNvPr id="10" name="Left Arrow 9">
            <a:extLst>
              <a:ext uri="{FF2B5EF4-FFF2-40B4-BE49-F238E27FC236}">
                <a16:creationId xmlns:a16="http://schemas.microsoft.com/office/drawing/2014/main" id="{626D5A0D-7D6B-0C47-A22B-55F0839DF7C7}"/>
              </a:ext>
            </a:extLst>
          </p:cNvPr>
          <p:cNvSpPr/>
          <p:nvPr/>
        </p:nvSpPr>
        <p:spPr>
          <a:xfrm>
            <a:off x="10061249" y="3114964"/>
            <a:ext cx="403551" cy="314036"/>
          </a:xfrm>
          <a:prstGeom prst="lef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61564FF-540E-2D4A-B912-4FB771378E0B}"/>
              </a:ext>
            </a:extLst>
          </p:cNvPr>
          <p:cNvSpPr txBox="1"/>
          <p:nvPr/>
        </p:nvSpPr>
        <p:spPr>
          <a:xfrm>
            <a:off x="10464800" y="3001065"/>
            <a:ext cx="1505527" cy="1600438"/>
          </a:xfrm>
          <a:prstGeom prst="rect">
            <a:avLst/>
          </a:prstGeom>
          <a:noFill/>
          <a:ln>
            <a:solidFill>
              <a:schemeClr val="tx1"/>
            </a:solidFill>
          </a:ln>
        </p:spPr>
        <p:txBody>
          <a:bodyPr wrap="square" rtlCol="0">
            <a:spAutoFit/>
          </a:bodyPr>
          <a:lstStyle/>
          <a:p>
            <a:r>
              <a:rPr lang="en-US" sz="1400" dirty="0"/>
              <a:t>This indicates that these nodes are not connected and will be optimized out by downstream synthesis tools</a:t>
            </a:r>
          </a:p>
        </p:txBody>
      </p:sp>
      <p:sp>
        <p:nvSpPr>
          <p:cNvPr id="12" name="TextBox 11">
            <a:extLst>
              <a:ext uri="{FF2B5EF4-FFF2-40B4-BE49-F238E27FC236}">
                <a16:creationId xmlns:a16="http://schemas.microsoft.com/office/drawing/2014/main" id="{01D78FA4-3AB5-6B47-B316-493A3CD60565}"/>
              </a:ext>
            </a:extLst>
          </p:cNvPr>
          <p:cNvSpPr txBox="1"/>
          <p:nvPr/>
        </p:nvSpPr>
        <p:spPr>
          <a:xfrm>
            <a:off x="10544175" y="1896825"/>
            <a:ext cx="1505527" cy="523220"/>
          </a:xfrm>
          <a:prstGeom prst="rect">
            <a:avLst/>
          </a:prstGeom>
          <a:noFill/>
          <a:ln>
            <a:solidFill>
              <a:schemeClr val="tx1"/>
            </a:solidFill>
          </a:ln>
        </p:spPr>
        <p:txBody>
          <a:bodyPr wrap="square" rtlCol="0">
            <a:spAutoFit/>
          </a:bodyPr>
          <a:lstStyle/>
          <a:p>
            <a:r>
              <a:rPr lang="en-US" sz="1400" dirty="0"/>
              <a:t>Failed Analysis Passes</a:t>
            </a:r>
          </a:p>
        </p:txBody>
      </p:sp>
    </p:spTree>
    <p:extLst>
      <p:ext uri="{BB962C8B-B14F-4D97-AF65-F5344CB8AC3E}">
        <p14:creationId xmlns:p14="http://schemas.microsoft.com/office/powerpoint/2010/main" val="32374417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a:t>CGCLI Pass Options cont.</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5"/>
            <a:ext cx="10515600" cy="2275320"/>
          </a:xfrm>
        </p:spPr>
        <p:txBody>
          <a:bodyPr>
            <a:normAutofit/>
          </a:bodyPr>
          <a:lstStyle/>
          <a:p>
            <a:r>
              <a:rPr lang="en-US" dirty="0"/>
              <a:t>You can execute the different types of passes with special options</a:t>
            </a:r>
          </a:p>
          <a:p>
            <a:r>
              <a:rPr lang="en-US" dirty="0"/>
              <a:t>--enable-analysis-passes: Enables only the analysis passes</a:t>
            </a:r>
          </a:p>
          <a:p>
            <a:r>
              <a:rPr lang="en-US" dirty="0"/>
              <a:t>--enable-data-passes: Enables only the data passes</a:t>
            </a:r>
          </a:p>
          <a:p>
            <a:r>
              <a:rPr lang="en-US" dirty="0"/>
              <a:t>--enable-opt-passes: Enables only the optimization passes</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442692"/>
            <a:ext cx="7740072" cy="149629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$&gt; </a:t>
            </a:r>
            <a:r>
              <a:rPr lang="en-US" dirty="0" err="1">
                <a:solidFill>
                  <a:schemeClr val="tx1"/>
                </a:solidFill>
              </a:rPr>
              <a:t>cgcli</a:t>
            </a:r>
            <a:r>
              <a:rPr lang="en-US" dirty="0">
                <a:solidFill>
                  <a:schemeClr val="tx1"/>
                </a:solidFill>
              </a:rPr>
              <a:t> --</a:t>
            </a:r>
            <a:r>
              <a:rPr lang="en-US" dirty="0" err="1">
                <a:solidFill>
                  <a:schemeClr val="tx1"/>
                </a:solidFill>
              </a:rPr>
              <a:t>ir</a:t>
            </a:r>
            <a:r>
              <a:rPr lang="en-US" dirty="0">
                <a:solidFill>
                  <a:schemeClr val="tx1"/>
                </a:solidFill>
              </a:rPr>
              <a:t> </a:t>
            </a:r>
            <a:r>
              <a:rPr lang="en-US" dirty="0" err="1">
                <a:solidFill>
                  <a:schemeClr val="tx1"/>
                </a:solidFill>
              </a:rPr>
              <a:t>TEST.yaml</a:t>
            </a:r>
            <a:r>
              <a:rPr lang="en-US" dirty="0">
                <a:solidFill>
                  <a:schemeClr val="tx1"/>
                </a:solidFill>
              </a:rPr>
              <a:t> --pass --enable-analysis-passes</a:t>
            </a:r>
          </a:p>
          <a:p>
            <a:r>
              <a:rPr lang="en-US" dirty="0">
                <a:solidFill>
                  <a:schemeClr val="tx1"/>
                </a:solidFill>
              </a:rPr>
              <a:t>$&gt; </a:t>
            </a:r>
            <a:r>
              <a:rPr lang="en-US" dirty="0" err="1">
                <a:solidFill>
                  <a:schemeClr val="tx1"/>
                </a:solidFill>
              </a:rPr>
              <a:t>cgcli</a:t>
            </a:r>
            <a:r>
              <a:rPr lang="en-US" dirty="0">
                <a:solidFill>
                  <a:schemeClr val="tx1"/>
                </a:solidFill>
              </a:rPr>
              <a:t> --</a:t>
            </a:r>
            <a:r>
              <a:rPr lang="en-US" dirty="0" err="1">
                <a:solidFill>
                  <a:schemeClr val="tx1"/>
                </a:solidFill>
              </a:rPr>
              <a:t>ir</a:t>
            </a:r>
            <a:r>
              <a:rPr lang="en-US" dirty="0">
                <a:solidFill>
                  <a:schemeClr val="tx1"/>
                </a:solidFill>
              </a:rPr>
              <a:t> </a:t>
            </a:r>
            <a:r>
              <a:rPr lang="en-US" dirty="0" err="1">
                <a:solidFill>
                  <a:schemeClr val="tx1"/>
                </a:solidFill>
              </a:rPr>
              <a:t>TEST.yaml</a:t>
            </a:r>
            <a:r>
              <a:rPr lang="en-US" dirty="0">
                <a:solidFill>
                  <a:schemeClr val="tx1"/>
                </a:solidFill>
              </a:rPr>
              <a:t> --pass --enable-data-passes</a:t>
            </a:r>
          </a:p>
          <a:p>
            <a:r>
              <a:rPr lang="en-US" dirty="0">
                <a:solidFill>
                  <a:schemeClr val="tx1"/>
                </a:solidFill>
              </a:rPr>
              <a:t>$&gt; </a:t>
            </a:r>
            <a:r>
              <a:rPr lang="en-US" dirty="0" err="1">
                <a:solidFill>
                  <a:schemeClr val="tx1"/>
                </a:solidFill>
              </a:rPr>
              <a:t>cgcli</a:t>
            </a:r>
            <a:r>
              <a:rPr lang="en-US" dirty="0">
                <a:solidFill>
                  <a:schemeClr val="tx1"/>
                </a:solidFill>
              </a:rPr>
              <a:t> --</a:t>
            </a:r>
            <a:r>
              <a:rPr lang="en-US" dirty="0" err="1">
                <a:solidFill>
                  <a:schemeClr val="tx1"/>
                </a:solidFill>
              </a:rPr>
              <a:t>ir</a:t>
            </a:r>
            <a:r>
              <a:rPr lang="en-US" dirty="0">
                <a:solidFill>
                  <a:schemeClr val="tx1"/>
                </a:solidFill>
              </a:rPr>
              <a:t> </a:t>
            </a:r>
            <a:r>
              <a:rPr lang="en-US" dirty="0" err="1">
                <a:solidFill>
                  <a:schemeClr val="tx1"/>
                </a:solidFill>
              </a:rPr>
              <a:t>TEST.yaml</a:t>
            </a:r>
            <a:r>
              <a:rPr lang="en-US" dirty="0">
                <a:solidFill>
                  <a:schemeClr val="tx1"/>
                </a:solidFill>
              </a:rPr>
              <a:t> --pass --enable-opt-passes</a:t>
            </a:r>
            <a:endParaRPr lang="en-US" dirty="0">
              <a:solidFill>
                <a:srgbClr val="FF0000"/>
              </a:solidFill>
            </a:endParaRPr>
          </a:p>
        </p:txBody>
      </p:sp>
    </p:spTree>
    <p:extLst>
      <p:ext uri="{BB962C8B-B14F-4D97-AF65-F5344CB8AC3E}">
        <p14:creationId xmlns:p14="http://schemas.microsoft.com/office/powerpoint/2010/main" val="205013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a:t>CGCLI Pass Options cont.</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5"/>
            <a:ext cx="10515600" cy="2275320"/>
          </a:xfrm>
        </p:spPr>
        <p:txBody>
          <a:bodyPr>
            <a:normAutofit/>
          </a:bodyPr>
          <a:lstStyle/>
          <a:p>
            <a:r>
              <a:rPr lang="en-US" dirty="0"/>
              <a:t>You can also enable/disable individual passes using their names from the --list-passes option</a:t>
            </a:r>
          </a:p>
          <a:p>
            <a:r>
              <a:rPr lang="en-US" dirty="0"/>
              <a:t>--enable-pass “PASS1, PASS2”</a:t>
            </a:r>
          </a:p>
          <a:p>
            <a:r>
              <a:rPr lang="en-US" dirty="0"/>
              <a:t>--disable-pass “PASS1, PASS2”</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442692"/>
            <a:ext cx="7740072" cy="149629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Only run the </a:t>
            </a:r>
            <a:r>
              <a:rPr lang="en-US" i="1" dirty="0" err="1">
                <a:solidFill>
                  <a:schemeClr val="tx1"/>
                </a:solidFill>
              </a:rPr>
              <a:t>DanglingNodePass</a:t>
            </a:r>
            <a:endParaRPr lang="en-US" i="1" dirty="0">
              <a:solidFill>
                <a:schemeClr val="tx1"/>
              </a:solidFill>
            </a:endParaRPr>
          </a:p>
          <a:p>
            <a:r>
              <a:rPr lang="en-US" dirty="0">
                <a:solidFill>
                  <a:schemeClr val="tx1"/>
                </a:solidFill>
              </a:rPr>
              <a:t>$&gt; </a:t>
            </a:r>
            <a:r>
              <a:rPr lang="en-US" dirty="0" err="1">
                <a:solidFill>
                  <a:schemeClr val="tx1"/>
                </a:solidFill>
              </a:rPr>
              <a:t>cgcli</a:t>
            </a:r>
            <a:r>
              <a:rPr lang="en-US" dirty="0">
                <a:solidFill>
                  <a:schemeClr val="tx1"/>
                </a:solidFill>
              </a:rPr>
              <a:t> --</a:t>
            </a:r>
            <a:r>
              <a:rPr lang="en-US" dirty="0" err="1">
                <a:solidFill>
                  <a:schemeClr val="tx1"/>
                </a:solidFill>
              </a:rPr>
              <a:t>ir</a:t>
            </a:r>
            <a:r>
              <a:rPr lang="en-US" dirty="0">
                <a:solidFill>
                  <a:schemeClr val="tx1"/>
                </a:solidFill>
              </a:rPr>
              <a:t> </a:t>
            </a:r>
            <a:r>
              <a:rPr lang="en-US" dirty="0" err="1">
                <a:solidFill>
                  <a:schemeClr val="tx1"/>
                </a:solidFill>
              </a:rPr>
              <a:t>TEST.yaml</a:t>
            </a:r>
            <a:r>
              <a:rPr lang="en-US" dirty="0">
                <a:solidFill>
                  <a:schemeClr val="tx1"/>
                </a:solidFill>
              </a:rPr>
              <a:t> --pass --enable-pass “</a:t>
            </a:r>
            <a:r>
              <a:rPr lang="en-US" dirty="0" err="1">
                <a:solidFill>
                  <a:schemeClr val="tx1"/>
                </a:solidFill>
              </a:rPr>
              <a:t>DanglingNodePass</a:t>
            </a:r>
            <a:r>
              <a:rPr lang="en-US" dirty="0">
                <a:solidFill>
                  <a:schemeClr val="tx1"/>
                </a:solidFill>
              </a:rPr>
              <a:t>”</a:t>
            </a:r>
          </a:p>
          <a:p>
            <a:r>
              <a:rPr lang="en-US" dirty="0">
                <a:solidFill>
                  <a:schemeClr val="tx1"/>
                </a:solidFill>
              </a:rPr>
              <a:t>#-- Run all passes, but disable the </a:t>
            </a:r>
            <a:r>
              <a:rPr lang="en-US" i="1" dirty="0" err="1">
                <a:solidFill>
                  <a:schemeClr val="tx1"/>
                </a:solidFill>
              </a:rPr>
              <a:t>EncodingGapPass</a:t>
            </a:r>
            <a:endParaRPr lang="en-US" i="1" dirty="0">
              <a:solidFill>
                <a:schemeClr val="tx1"/>
              </a:solidFill>
            </a:endParaRPr>
          </a:p>
          <a:p>
            <a:r>
              <a:rPr lang="en-US" dirty="0">
                <a:solidFill>
                  <a:schemeClr val="tx1"/>
                </a:solidFill>
              </a:rPr>
              <a:t>$&gt; </a:t>
            </a:r>
            <a:r>
              <a:rPr lang="en-US" dirty="0" err="1">
                <a:solidFill>
                  <a:schemeClr val="tx1"/>
                </a:solidFill>
              </a:rPr>
              <a:t>cgcli</a:t>
            </a:r>
            <a:r>
              <a:rPr lang="en-US" dirty="0">
                <a:solidFill>
                  <a:schemeClr val="tx1"/>
                </a:solidFill>
              </a:rPr>
              <a:t> --</a:t>
            </a:r>
            <a:r>
              <a:rPr lang="en-US" dirty="0" err="1">
                <a:solidFill>
                  <a:schemeClr val="tx1"/>
                </a:solidFill>
              </a:rPr>
              <a:t>ir</a:t>
            </a:r>
            <a:r>
              <a:rPr lang="en-US" dirty="0">
                <a:solidFill>
                  <a:schemeClr val="tx1"/>
                </a:solidFill>
              </a:rPr>
              <a:t> </a:t>
            </a:r>
            <a:r>
              <a:rPr lang="en-US" dirty="0" err="1">
                <a:solidFill>
                  <a:schemeClr val="tx1"/>
                </a:solidFill>
              </a:rPr>
              <a:t>TEST.yaml</a:t>
            </a:r>
            <a:r>
              <a:rPr lang="en-US" dirty="0">
                <a:solidFill>
                  <a:schemeClr val="tx1"/>
                </a:solidFill>
              </a:rPr>
              <a:t> --pass --disable-pass “</a:t>
            </a:r>
            <a:r>
              <a:rPr lang="en-US" dirty="0" err="1">
                <a:solidFill>
                  <a:schemeClr val="tx1"/>
                </a:solidFill>
              </a:rPr>
              <a:t>EncodingGapPass</a:t>
            </a:r>
            <a:r>
              <a:rPr lang="en-US" dirty="0">
                <a:solidFill>
                  <a:schemeClr val="tx1"/>
                </a:solidFill>
              </a:rPr>
              <a:t>”</a:t>
            </a:r>
            <a:endParaRPr lang="en-US" dirty="0">
              <a:solidFill>
                <a:srgbClr val="FF0000"/>
              </a:solidFill>
            </a:endParaRPr>
          </a:p>
        </p:txBody>
      </p:sp>
    </p:spTree>
    <p:extLst>
      <p:ext uri="{BB962C8B-B14F-4D97-AF65-F5344CB8AC3E}">
        <p14:creationId xmlns:p14="http://schemas.microsoft.com/office/powerpoint/2010/main" val="14799070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a:t>CGCLI Pass Options cont.</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5"/>
            <a:ext cx="10515600" cy="2275320"/>
          </a:xfrm>
        </p:spPr>
        <p:txBody>
          <a:bodyPr>
            <a:normAutofit/>
          </a:bodyPr>
          <a:lstStyle/>
          <a:p>
            <a:r>
              <a:rPr lang="en-US" dirty="0"/>
              <a:t>You can execute individual system passes with:</a:t>
            </a:r>
          </a:p>
          <a:p>
            <a:pPr lvl="1"/>
            <a:r>
              <a:rPr lang="en-US" dirty="0"/>
              <a:t>--enable-sys-pass “PASS1:ARG1,PASS2”</a:t>
            </a:r>
          </a:p>
          <a:p>
            <a:r>
              <a:rPr lang="en-US" dirty="0"/>
              <a:t>NOTE</a:t>
            </a:r>
          </a:p>
          <a:p>
            <a:pPr lvl="1"/>
            <a:r>
              <a:rPr lang="en-US" dirty="0"/>
              <a:t>System passes often require arguments in order to execute correctly</a:t>
            </a:r>
          </a:p>
          <a:p>
            <a:pPr lvl="1"/>
            <a:r>
              <a:rPr lang="en-US" dirty="0"/>
              <a:t>The ”--pass” argument is not required for system passes</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442692"/>
            <a:ext cx="7740072" cy="149629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Generate the specification doc for the target design</a:t>
            </a:r>
          </a:p>
          <a:p>
            <a:r>
              <a:rPr lang="en-US" dirty="0">
                <a:solidFill>
                  <a:schemeClr val="tx1"/>
                </a:solidFill>
              </a:rPr>
              <a:t>$&gt; </a:t>
            </a:r>
            <a:r>
              <a:rPr lang="en-US" dirty="0" err="1">
                <a:solidFill>
                  <a:schemeClr val="tx1"/>
                </a:solidFill>
              </a:rPr>
              <a:t>cgcli</a:t>
            </a:r>
            <a:r>
              <a:rPr lang="en-US" dirty="0">
                <a:solidFill>
                  <a:schemeClr val="tx1"/>
                </a:solidFill>
              </a:rPr>
              <a:t> --</a:t>
            </a:r>
            <a:r>
              <a:rPr lang="en-US" dirty="0" err="1">
                <a:solidFill>
                  <a:schemeClr val="tx1"/>
                </a:solidFill>
              </a:rPr>
              <a:t>ir</a:t>
            </a:r>
            <a:r>
              <a:rPr lang="en-US" dirty="0">
                <a:solidFill>
                  <a:schemeClr val="tx1"/>
                </a:solidFill>
              </a:rPr>
              <a:t> </a:t>
            </a:r>
            <a:r>
              <a:rPr lang="en-US" dirty="0" err="1">
                <a:solidFill>
                  <a:schemeClr val="tx1"/>
                </a:solidFill>
              </a:rPr>
              <a:t>TEST.yaml</a:t>
            </a:r>
            <a:r>
              <a:rPr lang="en-US" dirty="0">
                <a:solidFill>
                  <a:schemeClr val="tx1"/>
                </a:solidFill>
              </a:rPr>
              <a:t> --enable-sys-pass “</a:t>
            </a:r>
            <a:r>
              <a:rPr lang="en-US" dirty="0" err="1">
                <a:solidFill>
                  <a:schemeClr val="tx1"/>
                </a:solidFill>
              </a:rPr>
              <a:t>SpecDoc</a:t>
            </a:r>
            <a:r>
              <a:rPr lang="en-US" dirty="0">
                <a:solidFill>
                  <a:schemeClr val="tx1"/>
                </a:solidFill>
              </a:rPr>
              <a:t>:/path/to/output/</a:t>
            </a:r>
            <a:r>
              <a:rPr lang="en-US" dirty="0" err="1">
                <a:solidFill>
                  <a:schemeClr val="tx1"/>
                </a:solidFill>
              </a:rPr>
              <a:t>dir</a:t>
            </a:r>
            <a:r>
              <a:rPr lang="en-US" dirty="0">
                <a:solidFill>
                  <a:schemeClr val="tx1"/>
                </a:solidFill>
              </a:rPr>
              <a:t>”</a:t>
            </a:r>
            <a:endParaRPr lang="en-US" dirty="0">
              <a:solidFill>
                <a:srgbClr val="FF0000"/>
              </a:solidFill>
            </a:endParaRPr>
          </a:p>
        </p:txBody>
      </p:sp>
    </p:spTree>
    <p:extLst>
      <p:ext uri="{BB962C8B-B14F-4D97-AF65-F5344CB8AC3E}">
        <p14:creationId xmlns:p14="http://schemas.microsoft.com/office/powerpoint/2010/main" val="2830512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a:t>CGCLI Plugin Query</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755074" y="1607127"/>
            <a:ext cx="4561642" cy="3620655"/>
          </a:xfrm>
        </p:spPr>
        <p:txBody>
          <a:bodyPr>
            <a:normAutofit fontScale="77500" lnSpcReduction="20000"/>
          </a:bodyPr>
          <a:lstStyle/>
          <a:p>
            <a:r>
              <a:rPr lang="en-US" dirty="0"/>
              <a:t>Plugins are external </a:t>
            </a:r>
            <a:r>
              <a:rPr lang="en-US" dirty="0" err="1"/>
              <a:t>CoreGen</a:t>
            </a:r>
            <a:r>
              <a:rPr lang="en-US" dirty="0"/>
              <a:t> modules that are packaged as a shared library object</a:t>
            </a:r>
          </a:p>
          <a:p>
            <a:r>
              <a:rPr lang="en-US" dirty="0"/>
              <a:t>They utilize a plugin API to drive custom hardware, software and code generation features</a:t>
            </a:r>
          </a:p>
          <a:p>
            <a:r>
              <a:rPr lang="en-US" dirty="0"/>
              <a:t>These plugins can be licensed and distributed separate from </a:t>
            </a:r>
            <a:r>
              <a:rPr lang="en-US" dirty="0" err="1"/>
              <a:t>CoreGen</a:t>
            </a:r>
            <a:endParaRPr lang="en-US" dirty="0"/>
          </a:p>
          <a:p>
            <a:r>
              <a:rPr lang="en-US" dirty="0"/>
              <a:t>CGCLI provides a command line option to query the special features found in a plugin payload</a:t>
            </a:r>
          </a:p>
          <a:p>
            <a:pPr lvl="1"/>
            <a:r>
              <a:rPr lang="en-US" dirty="0"/>
              <a:t>--check-plugin “/path/to/plugin”</a:t>
            </a:r>
          </a:p>
          <a:p>
            <a:pPr lvl="1"/>
            <a:endParaRPr lang="en-US" dirty="0"/>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5449453"/>
            <a:ext cx="7740072" cy="86821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$&gt; </a:t>
            </a:r>
            <a:r>
              <a:rPr lang="en-US" dirty="0" err="1">
                <a:solidFill>
                  <a:schemeClr val="tx1"/>
                </a:solidFill>
              </a:rPr>
              <a:t>cgcli</a:t>
            </a:r>
            <a:r>
              <a:rPr lang="en-US" dirty="0">
                <a:solidFill>
                  <a:schemeClr val="tx1"/>
                </a:solidFill>
              </a:rPr>
              <a:t> --check-plugin ”./</a:t>
            </a:r>
            <a:r>
              <a:rPr lang="en-US" dirty="0" err="1">
                <a:solidFill>
                  <a:schemeClr val="tx1"/>
                </a:solidFill>
              </a:rPr>
              <a:t>libSamplePlugin.so</a:t>
            </a:r>
            <a:r>
              <a:rPr lang="en-US" dirty="0">
                <a:solidFill>
                  <a:schemeClr val="tx1"/>
                </a:solidFill>
              </a:rPr>
              <a:t>"</a:t>
            </a:r>
          </a:p>
        </p:txBody>
      </p:sp>
      <p:pic>
        <p:nvPicPr>
          <p:cNvPr id="3" name="Picture 2">
            <a:extLst>
              <a:ext uri="{FF2B5EF4-FFF2-40B4-BE49-F238E27FC236}">
                <a16:creationId xmlns:a16="http://schemas.microsoft.com/office/drawing/2014/main" id="{740D0332-B40B-3C44-8886-150EBA9F2DE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316716" y="1522411"/>
            <a:ext cx="6748089" cy="3022766"/>
          </a:xfrm>
          <a:prstGeom prst="rect">
            <a:avLst/>
          </a:prstGeom>
        </p:spPr>
      </p:pic>
    </p:spTree>
    <p:extLst>
      <p:ext uri="{BB962C8B-B14F-4D97-AF65-F5344CB8AC3E}">
        <p14:creationId xmlns:p14="http://schemas.microsoft.com/office/powerpoint/2010/main" val="32812597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2D5D185-2647-A243-B0E5-92D50D31AB3B}"/>
              </a:ext>
            </a:extLst>
          </p:cNvPr>
          <p:cNvSpPr>
            <a:spLocks noGrp="1"/>
          </p:cNvSpPr>
          <p:nvPr>
            <p:ph type="title"/>
          </p:nvPr>
        </p:nvSpPr>
        <p:spPr/>
        <p:txBody>
          <a:bodyPr/>
          <a:lstStyle/>
          <a:p>
            <a:r>
              <a:rPr lang="en-US" dirty="0"/>
              <a:t>Designing a Basic RISC Device</a:t>
            </a:r>
          </a:p>
        </p:txBody>
      </p:sp>
      <p:sp>
        <p:nvSpPr>
          <p:cNvPr id="8" name="Text Placeholder 7">
            <a:extLst>
              <a:ext uri="{FF2B5EF4-FFF2-40B4-BE49-F238E27FC236}">
                <a16:creationId xmlns:a16="http://schemas.microsoft.com/office/drawing/2014/main" id="{363A3F74-1DAC-B648-A221-8CDF0F38E9A8}"/>
              </a:ext>
            </a:extLst>
          </p:cNvPr>
          <p:cNvSpPr>
            <a:spLocks noGrp="1"/>
          </p:cNvSpPr>
          <p:nvPr>
            <p:ph type="body" idx="1"/>
          </p:nvPr>
        </p:nvSpPr>
        <p:spPr/>
        <p:txBody>
          <a:bodyPr/>
          <a:lstStyle/>
          <a:p>
            <a:r>
              <a:rPr lang="en-US" dirty="0"/>
              <a:t>A first conceptual design in System Architect</a:t>
            </a:r>
          </a:p>
        </p:txBody>
      </p:sp>
      <p:sp>
        <p:nvSpPr>
          <p:cNvPr id="4" name="Footer Placeholder 3">
            <a:extLst>
              <a:ext uri="{FF2B5EF4-FFF2-40B4-BE49-F238E27FC236}">
                <a16:creationId xmlns:a16="http://schemas.microsoft.com/office/drawing/2014/main" id="{AB85BE31-6293-C342-9259-2617C8903B20}"/>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30928900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6256976-147B-1345-863B-6DE1E86C919D}"/>
              </a:ext>
            </a:extLst>
          </p:cNvPr>
          <p:cNvSpPr>
            <a:spLocks noGrp="1"/>
          </p:cNvSpPr>
          <p:nvPr>
            <p:ph type="title"/>
          </p:nvPr>
        </p:nvSpPr>
        <p:spPr/>
        <p:txBody>
          <a:bodyPr/>
          <a:lstStyle/>
          <a:p>
            <a:r>
              <a:rPr lang="en-US" dirty="0"/>
              <a:t>Tutorial Source</a:t>
            </a:r>
          </a:p>
        </p:txBody>
      </p:sp>
      <p:sp>
        <p:nvSpPr>
          <p:cNvPr id="7" name="Content Placeholder 6">
            <a:extLst>
              <a:ext uri="{FF2B5EF4-FFF2-40B4-BE49-F238E27FC236}">
                <a16:creationId xmlns:a16="http://schemas.microsoft.com/office/drawing/2014/main" id="{097D19AF-05BB-0645-8B62-6AEF41415006}"/>
              </a:ext>
            </a:extLst>
          </p:cNvPr>
          <p:cNvSpPr>
            <a:spLocks noGrp="1"/>
          </p:cNvSpPr>
          <p:nvPr>
            <p:ph idx="1"/>
          </p:nvPr>
        </p:nvSpPr>
        <p:spPr/>
        <p:txBody>
          <a:bodyPr/>
          <a:lstStyle/>
          <a:p>
            <a:r>
              <a:rPr lang="en-US" dirty="0"/>
              <a:t>Tutorial source is published in a </a:t>
            </a:r>
            <a:r>
              <a:rPr lang="en-US" dirty="0" err="1"/>
              <a:t>Github</a:t>
            </a:r>
            <a:r>
              <a:rPr lang="en-US" dirty="0"/>
              <a:t> repository</a:t>
            </a:r>
          </a:p>
          <a:p>
            <a:endParaRPr lang="en-US" dirty="0"/>
          </a:p>
          <a:p>
            <a:r>
              <a:rPr lang="en-US" dirty="0"/>
              <a:t>All design source code is open source under an Apache2 license</a:t>
            </a:r>
          </a:p>
          <a:p>
            <a:pPr lvl="1"/>
            <a:r>
              <a:rPr lang="en-US" dirty="0"/>
              <a:t>Feel free to reuse it!!</a:t>
            </a:r>
          </a:p>
          <a:p>
            <a:endParaRPr lang="en-US" dirty="0"/>
          </a:p>
          <a:p>
            <a:r>
              <a:rPr lang="en-US" dirty="0">
                <a:hlinkClick r:id="rId2"/>
              </a:rPr>
              <a:t>https://github.com/opensocsysarch/CoreGenTutorials</a:t>
            </a:r>
            <a:endParaRPr lang="en-US" dirty="0"/>
          </a:p>
          <a:p>
            <a:pPr lvl="1"/>
            <a:r>
              <a:rPr lang="en-US" dirty="0"/>
              <a:t>See the LEVEL1 subdirectory</a:t>
            </a:r>
          </a:p>
          <a:p>
            <a:endParaRPr lang="en-US" dirty="0"/>
          </a:p>
        </p:txBody>
      </p:sp>
      <p:sp>
        <p:nvSpPr>
          <p:cNvPr id="5" name="Footer Placeholder 4">
            <a:extLst>
              <a:ext uri="{FF2B5EF4-FFF2-40B4-BE49-F238E27FC236}">
                <a16:creationId xmlns:a16="http://schemas.microsoft.com/office/drawing/2014/main" id="{259B44E7-E12D-3745-9EEC-35CB1B634FC0}"/>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12697257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D3549-3FFB-414B-A571-B03C7292DDA3}"/>
              </a:ext>
            </a:extLst>
          </p:cNvPr>
          <p:cNvSpPr>
            <a:spLocks noGrp="1"/>
          </p:cNvSpPr>
          <p:nvPr>
            <p:ph type="title"/>
          </p:nvPr>
        </p:nvSpPr>
        <p:spPr/>
        <p:txBody>
          <a:bodyPr/>
          <a:lstStyle/>
          <a:p>
            <a:r>
              <a:rPr lang="en-US" dirty="0"/>
              <a:t>Tutorial Assumptions</a:t>
            </a:r>
          </a:p>
        </p:txBody>
      </p:sp>
      <p:sp>
        <p:nvSpPr>
          <p:cNvPr id="3" name="Content Placeholder 2">
            <a:extLst>
              <a:ext uri="{FF2B5EF4-FFF2-40B4-BE49-F238E27FC236}">
                <a16:creationId xmlns:a16="http://schemas.microsoft.com/office/drawing/2014/main" id="{018AA013-EDC3-0145-AAB5-A87FB4C84395}"/>
              </a:ext>
            </a:extLst>
          </p:cNvPr>
          <p:cNvSpPr>
            <a:spLocks noGrp="1"/>
          </p:cNvSpPr>
          <p:nvPr>
            <p:ph idx="1"/>
          </p:nvPr>
        </p:nvSpPr>
        <p:spPr/>
        <p:txBody>
          <a:bodyPr>
            <a:normAutofit lnSpcReduction="10000"/>
          </a:bodyPr>
          <a:lstStyle/>
          <a:p>
            <a:r>
              <a:rPr lang="en-US" dirty="0"/>
              <a:t>Standard installation location:</a:t>
            </a:r>
          </a:p>
          <a:p>
            <a:pPr lvl="1"/>
            <a:r>
              <a:rPr lang="en-US" dirty="0"/>
              <a:t>“/opt/</a:t>
            </a:r>
            <a:r>
              <a:rPr lang="en-US" dirty="0" err="1"/>
              <a:t>coregen</a:t>
            </a:r>
            <a:r>
              <a:rPr lang="en-US" dirty="0"/>
              <a:t>”</a:t>
            </a:r>
          </a:p>
          <a:p>
            <a:pPr lvl="1"/>
            <a:r>
              <a:rPr lang="en-US" dirty="0"/>
              <a:t>EG, the “</a:t>
            </a:r>
            <a:r>
              <a:rPr lang="en-US" dirty="0" err="1"/>
              <a:t>cgcli</a:t>
            </a:r>
            <a:r>
              <a:rPr lang="en-US" dirty="0"/>
              <a:t>” binary will be located at /opt/</a:t>
            </a:r>
            <a:r>
              <a:rPr lang="en-US" dirty="0" err="1"/>
              <a:t>coregen</a:t>
            </a:r>
            <a:r>
              <a:rPr lang="en-US" dirty="0"/>
              <a:t>/bin/</a:t>
            </a:r>
            <a:r>
              <a:rPr lang="en-US" dirty="0" err="1"/>
              <a:t>cgcli</a:t>
            </a:r>
            <a:endParaRPr lang="en-US" dirty="0"/>
          </a:p>
          <a:p>
            <a:pPr lvl="1"/>
            <a:r>
              <a:rPr lang="en-US" dirty="0"/>
              <a:t>We don’t explicitly reference the fully qualified path in the tutorial</a:t>
            </a:r>
          </a:p>
          <a:p>
            <a:r>
              <a:rPr lang="en-US" dirty="0"/>
              <a:t>Text editing is required!</a:t>
            </a:r>
          </a:p>
          <a:p>
            <a:pPr lvl="1"/>
            <a:r>
              <a:rPr lang="en-US" dirty="0"/>
              <a:t>Emacs and Vim are most prevalent, but any standard text editor will suffice</a:t>
            </a:r>
          </a:p>
          <a:p>
            <a:r>
              <a:rPr lang="en-US" dirty="0"/>
              <a:t>Basic command line knowledge is required</a:t>
            </a:r>
          </a:p>
          <a:p>
            <a:pPr lvl="1"/>
            <a:r>
              <a:rPr lang="en-US" dirty="0"/>
              <a:t>Executing commands with arguments</a:t>
            </a:r>
          </a:p>
          <a:p>
            <a:r>
              <a:rPr lang="en-US" dirty="0"/>
              <a:t>Basic knowledge of Git/</a:t>
            </a:r>
            <a:r>
              <a:rPr lang="en-US" dirty="0" err="1"/>
              <a:t>Github</a:t>
            </a:r>
            <a:endParaRPr lang="en-US" dirty="0"/>
          </a:p>
          <a:p>
            <a:pPr lvl="1"/>
            <a:r>
              <a:rPr lang="en-US" dirty="0"/>
              <a:t>Only required if you seek to download/edit the tutorial content</a:t>
            </a:r>
          </a:p>
        </p:txBody>
      </p:sp>
      <p:sp>
        <p:nvSpPr>
          <p:cNvPr id="4" name="Footer Placeholder 3">
            <a:extLst>
              <a:ext uri="{FF2B5EF4-FFF2-40B4-BE49-F238E27FC236}">
                <a16:creationId xmlns:a16="http://schemas.microsoft.com/office/drawing/2014/main" id="{2DB77310-2FBB-F241-B9E5-3D5FF13FC745}"/>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36842469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12919B-2E09-EA44-8120-EC8A028E50FA}"/>
              </a:ext>
            </a:extLst>
          </p:cNvPr>
          <p:cNvSpPr>
            <a:spLocks noGrp="1"/>
          </p:cNvSpPr>
          <p:nvPr>
            <p:ph type="title"/>
          </p:nvPr>
        </p:nvSpPr>
        <p:spPr/>
        <p:txBody>
          <a:bodyPr/>
          <a:lstStyle/>
          <a:p>
            <a:r>
              <a:rPr lang="en-US"/>
              <a:t>BasicRISC</a:t>
            </a:r>
            <a:r>
              <a:rPr lang="en-US" dirty="0"/>
              <a:t> Core</a:t>
            </a:r>
          </a:p>
        </p:txBody>
      </p:sp>
      <p:sp>
        <p:nvSpPr>
          <p:cNvPr id="6" name="Content Placeholder 5">
            <a:extLst>
              <a:ext uri="{FF2B5EF4-FFF2-40B4-BE49-F238E27FC236}">
                <a16:creationId xmlns:a16="http://schemas.microsoft.com/office/drawing/2014/main" id="{0FC13118-C0A0-0946-90D2-BCD7FB95E618}"/>
              </a:ext>
            </a:extLst>
          </p:cNvPr>
          <p:cNvSpPr>
            <a:spLocks noGrp="1"/>
          </p:cNvSpPr>
          <p:nvPr>
            <p:ph sz="half" idx="1"/>
          </p:nvPr>
        </p:nvSpPr>
        <p:spPr/>
        <p:txBody>
          <a:bodyPr>
            <a:normAutofit fontScale="77500" lnSpcReduction="20000"/>
          </a:bodyPr>
          <a:lstStyle/>
          <a:p>
            <a:r>
              <a:rPr lang="en-US" dirty="0"/>
              <a:t>The remainder of this Level 1 tutorial will focus on constructing a simple RISC core</a:t>
            </a:r>
          </a:p>
          <a:p>
            <a:pPr lvl="1"/>
            <a:r>
              <a:rPr lang="en-US" dirty="0"/>
              <a:t>Not designed to include every potential bit of functionality</a:t>
            </a:r>
          </a:p>
          <a:p>
            <a:pPr lvl="1"/>
            <a:r>
              <a:rPr lang="en-US" dirty="0"/>
              <a:t>Simple for a reason!</a:t>
            </a:r>
          </a:p>
          <a:p>
            <a:pPr lvl="1"/>
            <a:r>
              <a:rPr lang="en-US" dirty="0"/>
              <a:t>Design is open source (Apache license)</a:t>
            </a:r>
          </a:p>
          <a:p>
            <a:r>
              <a:rPr lang="en-US" dirty="0"/>
              <a:t>We will utilize a text editor to construct the IR by hand</a:t>
            </a:r>
          </a:p>
          <a:p>
            <a:pPr lvl="1"/>
            <a:r>
              <a:rPr lang="en-US" dirty="0"/>
              <a:t>We will describe the each of the node attributes by hand as we go along</a:t>
            </a:r>
          </a:p>
          <a:p>
            <a:r>
              <a:rPr lang="en-US" dirty="0"/>
              <a:t>Our basic core will support:</a:t>
            </a:r>
          </a:p>
          <a:p>
            <a:pPr lvl="1"/>
            <a:r>
              <a:rPr lang="en-US" dirty="0"/>
              <a:t>General purpose registers</a:t>
            </a:r>
          </a:p>
          <a:p>
            <a:pPr lvl="1"/>
            <a:r>
              <a:rPr lang="en-US" dirty="0"/>
              <a:t>Control registers</a:t>
            </a:r>
          </a:p>
          <a:p>
            <a:pPr lvl="1"/>
            <a:r>
              <a:rPr lang="en-US" dirty="0"/>
              <a:t>Simple instruction format</a:t>
            </a:r>
          </a:p>
          <a:p>
            <a:pPr lvl="1"/>
            <a:r>
              <a:rPr lang="en-US" dirty="0"/>
              <a:t>Memory I/O, basic arithmetic, control flow instructions</a:t>
            </a:r>
          </a:p>
          <a:p>
            <a:pPr lvl="1"/>
            <a:endParaRPr lang="en-US" dirty="0"/>
          </a:p>
          <a:p>
            <a:pPr lvl="1"/>
            <a:endParaRPr lang="en-US" dirty="0"/>
          </a:p>
        </p:txBody>
      </p:sp>
      <p:sp>
        <p:nvSpPr>
          <p:cNvPr id="4" name="Footer Placeholder 3">
            <a:extLst>
              <a:ext uri="{FF2B5EF4-FFF2-40B4-BE49-F238E27FC236}">
                <a16:creationId xmlns:a16="http://schemas.microsoft.com/office/drawing/2014/main" id="{E2550ADB-B0A8-6040-92E6-59B39545F5ED}"/>
              </a:ext>
            </a:extLst>
          </p:cNvPr>
          <p:cNvSpPr>
            <a:spLocks noGrp="1"/>
          </p:cNvSpPr>
          <p:nvPr>
            <p:ph type="ftr" sz="quarter" idx="11"/>
          </p:nvPr>
        </p:nvSpPr>
        <p:spPr/>
        <p:txBody>
          <a:bodyPr/>
          <a:lstStyle/>
          <a:p>
            <a:r>
              <a:rPr lang="en-US"/>
              <a:t>Tactical Computing Laboratories</a:t>
            </a:r>
            <a:endParaRPr lang="en-US" dirty="0"/>
          </a:p>
        </p:txBody>
      </p:sp>
      <p:grpSp>
        <p:nvGrpSpPr>
          <p:cNvPr id="15" name="Group 14">
            <a:extLst>
              <a:ext uri="{FF2B5EF4-FFF2-40B4-BE49-F238E27FC236}">
                <a16:creationId xmlns:a16="http://schemas.microsoft.com/office/drawing/2014/main" id="{B49519C3-C334-2B47-8DEE-D09114D8B024}"/>
              </a:ext>
            </a:extLst>
          </p:cNvPr>
          <p:cNvGrpSpPr/>
          <p:nvPr/>
        </p:nvGrpSpPr>
        <p:grpSpPr>
          <a:xfrm>
            <a:off x="6819900" y="1825625"/>
            <a:ext cx="4447403" cy="3529570"/>
            <a:chOff x="7200900" y="1485900"/>
            <a:chExt cx="3365500" cy="2870200"/>
          </a:xfrm>
        </p:grpSpPr>
        <p:sp>
          <p:nvSpPr>
            <p:cNvPr id="14" name="Rectangle 13">
              <a:extLst>
                <a:ext uri="{FF2B5EF4-FFF2-40B4-BE49-F238E27FC236}">
                  <a16:creationId xmlns:a16="http://schemas.microsoft.com/office/drawing/2014/main" id="{FD1CA893-C4B1-0246-9B77-7CC65331D6B1}"/>
                </a:ext>
              </a:extLst>
            </p:cNvPr>
            <p:cNvSpPr/>
            <p:nvPr/>
          </p:nvSpPr>
          <p:spPr>
            <a:xfrm>
              <a:off x="7512050" y="3464321"/>
              <a:ext cx="927100" cy="32702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C3013A5-B251-9848-B753-97AC9154EAED}"/>
                </a:ext>
              </a:extLst>
            </p:cNvPr>
            <p:cNvSpPr/>
            <p:nvPr/>
          </p:nvSpPr>
          <p:spPr>
            <a:xfrm>
              <a:off x="8420100" y="2869406"/>
              <a:ext cx="927100" cy="32702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53992D4-728B-9D42-BFFB-0C51AEFC9F1F}"/>
                </a:ext>
              </a:extLst>
            </p:cNvPr>
            <p:cNvSpPr/>
            <p:nvPr/>
          </p:nvSpPr>
          <p:spPr>
            <a:xfrm>
              <a:off x="8420100" y="1813719"/>
              <a:ext cx="927100" cy="32702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9FC1053-C0C2-4A47-A7DD-463FC0891F1E}"/>
                </a:ext>
              </a:extLst>
            </p:cNvPr>
            <p:cNvSpPr/>
            <p:nvPr/>
          </p:nvSpPr>
          <p:spPr>
            <a:xfrm>
              <a:off x="7200900" y="1485900"/>
              <a:ext cx="1536700" cy="20447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RISC ALU</a:t>
              </a:r>
            </a:p>
          </p:txBody>
        </p:sp>
        <p:sp>
          <p:nvSpPr>
            <p:cNvPr id="9" name="Rectangle 8">
              <a:extLst>
                <a:ext uri="{FF2B5EF4-FFF2-40B4-BE49-F238E27FC236}">
                  <a16:creationId xmlns:a16="http://schemas.microsoft.com/office/drawing/2014/main" id="{2545C501-D63E-BB4F-BF71-BAD1FCB9EF99}"/>
                </a:ext>
              </a:extLst>
            </p:cNvPr>
            <p:cNvSpPr/>
            <p:nvPr/>
          </p:nvSpPr>
          <p:spPr>
            <a:xfrm>
              <a:off x="9029700" y="1485900"/>
              <a:ext cx="1536700" cy="99060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General Purpose Registers</a:t>
              </a:r>
            </a:p>
          </p:txBody>
        </p:sp>
        <p:sp>
          <p:nvSpPr>
            <p:cNvPr id="10" name="Rectangle 9">
              <a:extLst>
                <a:ext uri="{FF2B5EF4-FFF2-40B4-BE49-F238E27FC236}">
                  <a16:creationId xmlns:a16="http://schemas.microsoft.com/office/drawing/2014/main" id="{DFD1B8D4-2BBC-F341-9850-E3FD5A0B437F}"/>
                </a:ext>
              </a:extLst>
            </p:cNvPr>
            <p:cNvSpPr/>
            <p:nvPr/>
          </p:nvSpPr>
          <p:spPr>
            <a:xfrm>
              <a:off x="9029700" y="2537619"/>
              <a:ext cx="1536700" cy="9906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 Registers</a:t>
              </a:r>
            </a:p>
          </p:txBody>
        </p:sp>
        <p:sp>
          <p:nvSpPr>
            <p:cNvPr id="11" name="Rectangle 10">
              <a:extLst>
                <a:ext uri="{FF2B5EF4-FFF2-40B4-BE49-F238E27FC236}">
                  <a16:creationId xmlns:a16="http://schemas.microsoft.com/office/drawing/2014/main" id="{5FC4C1DB-6188-FC49-9952-983A18E8C8D4}"/>
                </a:ext>
              </a:extLst>
            </p:cNvPr>
            <p:cNvSpPr/>
            <p:nvPr/>
          </p:nvSpPr>
          <p:spPr>
            <a:xfrm>
              <a:off x="7200900" y="3717925"/>
              <a:ext cx="3365500" cy="638175"/>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Memory Interface</a:t>
              </a:r>
            </a:p>
          </p:txBody>
        </p:sp>
      </p:grpSp>
    </p:spTree>
    <p:extLst>
      <p:ext uri="{BB962C8B-B14F-4D97-AF65-F5344CB8AC3E}">
        <p14:creationId xmlns:p14="http://schemas.microsoft.com/office/powerpoint/2010/main" val="34542583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2D5D185-2647-A243-B0E5-92D50D31AB3B}"/>
              </a:ext>
            </a:extLst>
          </p:cNvPr>
          <p:cNvSpPr>
            <a:spLocks noGrp="1"/>
          </p:cNvSpPr>
          <p:nvPr>
            <p:ph type="title"/>
          </p:nvPr>
        </p:nvSpPr>
        <p:spPr/>
        <p:txBody>
          <a:bodyPr/>
          <a:lstStyle/>
          <a:p>
            <a:r>
              <a:rPr lang="en-US" dirty="0"/>
              <a:t>System Architect Overview</a:t>
            </a:r>
          </a:p>
        </p:txBody>
      </p:sp>
      <p:sp>
        <p:nvSpPr>
          <p:cNvPr id="8" name="Text Placeholder 7">
            <a:extLst>
              <a:ext uri="{FF2B5EF4-FFF2-40B4-BE49-F238E27FC236}">
                <a16:creationId xmlns:a16="http://schemas.microsoft.com/office/drawing/2014/main" id="{363A3F74-1DAC-B648-A221-8CDF0F38E9A8}"/>
              </a:ext>
            </a:extLst>
          </p:cNvPr>
          <p:cNvSpPr>
            <a:spLocks noGrp="1"/>
          </p:cNvSpPr>
          <p:nvPr>
            <p:ph type="body" idx="1"/>
          </p:nvPr>
        </p:nvSpPr>
        <p:spPr/>
        <p:txBody>
          <a:bodyPr/>
          <a:lstStyle/>
          <a:p>
            <a:r>
              <a:rPr lang="en-US" dirty="0"/>
              <a:t>Modular, High-Level Design Concepts</a:t>
            </a:r>
          </a:p>
        </p:txBody>
      </p:sp>
      <p:sp>
        <p:nvSpPr>
          <p:cNvPr id="4" name="Footer Placeholder 3">
            <a:extLst>
              <a:ext uri="{FF2B5EF4-FFF2-40B4-BE49-F238E27FC236}">
                <a16:creationId xmlns:a16="http://schemas.microsoft.com/office/drawing/2014/main" id="{AB85BE31-6293-C342-9259-2617C8903B20}"/>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37272669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6127F-F745-2F4C-894C-BF0DC34AFDB8}"/>
              </a:ext>
            </a:extLst>
          </p:cNvPr>
          <p:cNvSpPr>
            <a:spLocks noGrp="1"/>
          </p:cNvSpPr>
          <p:nvPr>
            <p:ph type="title"/>
          </p:nvPr>
        </p:nvSpPr>
        <p:spPr/>
        <p:txBody>
          <a:bodyPr/>
          <a:lstStyle/>
          <a:p>
            <a:r>
              <a:rPr lang="en-US" dirty="0" err="1"/>
              <a:t>BasicRISC</a:t>
            </a:r>
            <a:r>
              <a:rPr lang="en-US" dirty="0"/>
              <a:t> ISA</a:t>
            </a:r>
          </a:p>
        </p:txBody>
      </p:sp>
      <p:sp>
        <p:nvSpPr>
          <p:cNvPr id="3" name="Content Placeholder 2">
            <a:extLst>
              <a:ext uri="{FF2B5EF4-FFF2-40B4-BE49-F238E27FC236}">
                <a16:creationId xmlns:a16="http://schemas.microsoft.com/office/drawing/2014/main" id="{953E84D8-2F6E-A54E-A619-C652079CA849}"/>
              </a:ext>
            </a:extLst>
          </p:cNvPr>
          <p:cNvSpPr>
            <a:spLocks noGrp="1"/>
          </p:cNvSpPr>
          <p:nvPr>
            <p:ph sz="half" idx="1"/>
          </p:nvPr>
        </p:nvSpPr>
        <p:spPr/>
        <p:txBody>
          <a:bodyPr>
            <a:normAutofit fontScale="92500"/>
          </a:bodyPr>
          <a:lstStyle/>
          <a:p>
            <a:r>
              <a:rPr lang="en-US" dirty="0"/>
              <a:t>Traditional RISC ISA</a:t>
            </a:r>
          </a:p>
          <a:p>
            <a:pPr lvl="1"/>
            <a:r>
              <a:rPr lang="en-US" dirty="0"/>
              <a:t>Opcodes (</a:t>
            </a:r>
            <a:r>
              <a:rPr lang="en-US" dirty="0" err="1"/>
              <a:t>opc</a:t>
            </a:r>
            <a:r>
              <a:rPr lang="en-US" dirty="0"/>
              <a:t>) determine the “class” of instructions</a:t>
            </a:r>
          </a:p>
          <a:p>
            <a:pPr lvl="1"/>
            <a:r>
              <a:rPr lang="en-US" dirty="0"/>
              <a:t>Function codes (</a:t>
            </a:r>
            <a:r>
              <a:rPr lang="en-US" dirty="0" err="1"/>
              <a:t>func</a:t>
            </a:r>
            <a:r>
              <a:rPr lang="en-US" dirty="0"/>
              <a:t>) determine the target instruction</a:t>
            </a:r>
          </a:p>
          <a:p>
            <a:pPr lvl="1"/>
            <a:r>
              <a:rPr lang="en-US" dirty="0"/>
              <a:t>Instructions are grouped by their argument types:</a:t>
            </a:r>
          </a:p>
          <a:p>
            <a:pPr lvl="2"/>
            <a:r>
              <a:rPr lang="en-US" dirty="0"/>
              <a:t>INST GPR, GPR, GPR</a:t>
            </a:r>
          </a:p>
          <a:p>
            <a:pPr lvl="2"/>
            <a:r>
              <a:rPr lang="en-US" dirty="0"/>
              <a:t>INST GPR, CTRL, GPR</a:t>
            </a:r>
          </a:p>
          <a:p>
            <a:pPr lvl="2"/>
            <a:r>
              <a:rPr lang="en-US" dirty="0"/>
              <a:t>INST CTRL, GPR, GPR</a:t>
            </a:r>
          </a:p>
          <a:p>
            <a:pPr lvl="1"/>
            <a:r>
              <a:rPr lang="en-US" dirty="0"/>
              <a:t>Plenty of opcode/function space to expand for your own use</a:t>
            </a:r>
          </a:p>
        </p:txBody>
      </p:sp>
      <p:sp>
        <p:nvSpPr>
          <p:cNvPr id="4" name="Content Placeholder 3">
            <a:extLst>
              <a:ext uri="{FF2B5EF4-FFF2-40B4-BE49-F238E27FC236}">
                <a16:creationId xmlns:a16="http://schemas.microsoft.com/office/drawing/2014/main" id="{460F1925-B3BC-E645-B5F8-90DEF206476B}"/>
              </a:ext>
            </a:extLst>
          </p:cNvPr>
          <p:cNvSpPr>
            <a:spLocks noGrp="1"/>
          </p:cNvSpPr>
          <p:nvPr>
            <p:ph sz="half" idx="2"/>
          </p:nvPr>
        </p:nvSpPr>
        <p:spPr/>
        <p:txBody>
          <a:bodyPr>
            <a:normAutofit fontScale="92500"/>
          </a:bodyPr>
          <a:lstStyle/>
          <a:p>
            <a:r>
              <a:rPr lang="en-US" dirty="0"/>
              <a:t>Arithmetic:</a:t>
            </a:r>
          </a:p>
          <a:p>
            <a:pPr lvl="1"/>
            <a:r>
              <a:rPr lang="en-US" dirty="0"/>
              <a:t>Integer arithmetic (2’s-complement)</a:t>
            </a:r>
          </a:p>
          <a:p>
            <a:pPr lvl="1"/>
            <a:r>
              <a:rPr lang="en-US" dirty="0"/>
              <a:t>Add, Sub, </a:t>
            </a:r>
            <a:r>
              <a:rPr lang="en-US" dirty="0" err="1"/>
              <a:t>Mul</a:t>
            </a:r>
            <a:r>
              <a:rPr lang="en-US" dirty="0"/>
              <a:t>, </a:t>
            </a:r>
            <a:r>
              <a:rPr lang="en-US" dirty="0" err="1"/>
              <a:t>Div</a:t>
            </a:r>
            <a:endParaRPr lang="en-US" dirty="0"/>
          </a:p>
          <a:p>
            <a:pPr lvl="1"/>
            <a:r>
              <a:rPr lang="en-US" dirty="0"/>
              <a:t>Logical/Arithmetic shifts</a:t>
            </a:r>
          </a:p>
          <a:p>
            <a:pPr lvl="1"/>
            <a:r>
              <a:rPr lang="en-US" dirty="0" err="1"/>
              <a:t>Logicals</a:t>
            </a:r>
            <a:r>
              <a:rPr lang="en-US" dirty="0"/>
              <a:t> (AND, OR, NAND, NOR, XOR, NOT)</a:t>
            </a:r>
          </a:p>
          <a:p>
            <a:r>
              <a:rPr lang="en-US" dirty="0"/>
              <a:t>Comparisons: </a:t>
            </a:r>
          </a:p>
          <a:p>
            <a:pPr lvl="1"/>
            <a:r>
              <a:rPr lang="en-US" dirty="0"/>
              <a:t>Compare {NE, EQ, GT, LT, GTE, LTE}</a:t>
            </a:r>
          </a:p>
          <a:p>
            <a:r>
              <a:rPr lang="en-US" dirty="0"/>
              <a:t>Branches</a:t>
            </a:r>
          </a:p>
          <a:p>
            <a:pPr lvl="1"/>
            <a:r>
              <a:rPr lang="en-US" dirty="0"/>
              <a:t>Conditional and unconditional</a:t>
            </a:r>
          </a:p>
          <a:p>
            <a:pPr lvl="1"/>
            <a:r>
              <a:rPr lang="en-US" dirty="0"/>
              <a:t>Absolute and relative (jump)</a:t>
            </a:r>
          </a:p>
          <a:p>
            <a:pPr lvl="1"/>
            <a:endParaRPr lang="en-US" dirty="0"/>
          </a:p>
        </p:txBody>
      </p:sp>
      <p:sp>
        <p:nvSpPr>
          <p:cNvPr id="5" name="Footer Placeholder 4">
            <a:extLst>
              <a:ext uri="{FF2B5EF4-FFF2-40B4-BE49-F238E27FC236}">
                <a16:creationId xmlns:a16="http://schemas.microsoft.com/office/drawing/2014/main" id="{3A5D8312-ADFC-3B4E-8B61-8132BD01A8C3}"/>
              </a:ext>
            </a:extLst>
          </p:cNvPr>
          <p:cNvSpPr>
            <a:spLocks noGrp="1"/>
          </p:cNvSpPr>
          <p:nvPr>
            <p:ph type="ftr" sz="quarter" idx="11"/>
          </p:nvPr>
        </p:nvSpPr>
        <p:spPr/>
        <p:txBody>
          <a:bodyPr/>
          <a:lstStyle/>
          <a:p>
            <a:r>
              <a:rPr lang="en-US" dirty="0"/>
              <a:t>Tactical Computing Laboratories</a:t>
            </a:r>
          </a:p>
        </p:txBody>
      </p:sp>
      <p:sp>
        <p:nvSpPr>
          <p:cNvPr id="6" name="Rectangle 5">
            <a:extLst>
              <a:ext uri="{FF2B5EF4-FFF2-40B4-BE49-F238E27FC236}">
                <a16:creationId xmlns:a16="http://schemas.microsoft.com/office/drawing/2014/main" id="{F615334D-33DC-3B47-8B84-111DB95F0876}"/>
              </a:ext>
            </a:extLst>
          </p:cNvPr>
          <p:cNvSpPr/>
          <p:nvPr/>
        </p:nvSpPr>
        <p:spPr>
          <a:xfrm>
            <a:off x="312516" y="5914663"/>
            <a:ext cx="3588152" cy="94333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See </a:t>
            </a:r>
            <a:r>
              <a:rPr lang="en-US" i="1" dirty="0" err="1">
                <a:solidFill>
                  <a:schemeClr val="tx1"/>
                </a:solidFill>
              </a:rPr>
              <a:t>BasicRISCInstTable</a:t>
            </a:r>
            <a:r>
              <a:rPr lang="en-US" dirty="0">
                <a:solidFill>
                  <a:schemeClr val="tx1"/>
                </a:solidFill>
              </a:rPr>
              <a:t> for a full instruction set listing</a:t>
            </a:r>
          </a:p>
        </p:txBody>
      </p:sp>
    </p:spTree>
    <p:extLst>
      <p:ext uri="{BB962C8B-B14F-4D97-AF65-F5344CB8AC3E}">
        <p14:creationId xmlns:p14="http://schemas.microsoft.com/office/powerpoint/2010/main" val="39331374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12919B-2E09-EA44-8120-EC8A028E50FA}"/>
              </a:ext>
            </a:extLst>
          </p:cNvPr>
          <p:cNvSpPr>
            <a:spLocks noGrp="1"/>
          </p:cNvSpPr>
          <p:nvPr>
            <p:ph type="title"/>
          </p:nvPr>
        </p:nvSpPr>
        <p:spPr/>
        <p:txBody>
          <a:bodyPr/>
          <a:lstStyle/>
          <a:p>
            <a:r>
              <a:rPr lang="en-US" dirty="0"/>
              <a:t>Directly Editing </a:t>
            </a:r>
            <a:r>
              <a:rPr lang="en-US" dirty="0" err="1"/>
              <a:t>CoreGen</a:t>
            </a:r>
            <a:r>
              <a:rPr lang="en-US" dirty="0"/>
              <a:t> </a:t>
            </a:r>
            <a:r>
              <a:rPr lang="en-US" dirty="0" err="1"/>
              <a:t>Yaml</a:t>
            </a:r>
            <a:r>
              <a:rPr lang="en-US" dirty="0"/>
              <a:t> IR</a:t>
            </a:r>
          </a:p>
        </p:txBody>
      </p:sp>
      <p:sp>
        <p:nvSpPr>
          <p:cNvPr id="6" name="Content Placeholder 5">
            <a:extLst>
              <a:ext uri="{FF2B5EF4-FFF2-40B4-BE49-F238E27FC236}">
                <a16:creationId xmlns:a16="http://schemas.microsoft.com/office/drawing/2014/main" id="{0FC13118-C0A0-0946-90D2-BCD7FB95E618}"/>
              </a:ext>
            </a:extLst>
          </p:cNvPr>
          <p:cNvSpPr>
            <a:spLocks noGrp="1"/>
          </p:cNvSpPr>
          <p:nvPr>
            <p:ph sz="half" idx="1"/>
          </p:nvPr>
        </p:nvSpPr>
        <p:spPr/>
        <p:txBody>
          <a:bodyPr>
            <a:normAutofit fontScale="70000" lnSpcReduction="20000"/>
          </a:bodyPr>
          <a:lstStyle/>
          <a:p>
            <a:r>
              <a:rPr lang="en-US" dirty="0" err="1"/>
              <a:t>Yaml</a:t>
            </a:r>
            <a:r>
              <a:rPr lang="en-US" dirty="0"/>
              <a:t> IR is ASCII text</a:t>
            </a:r>
          </a:p>
          <a:p>
            <a:r>
              <a:rPr lang="en-US" dirty="0"/>
              <a:t>Hierarchy is determined by indentions</a:t>
            </a:r>
          </a:p>
          <a:p>
            <a:pPr lvl="1"/>
            <a:r>
              <a:rPr lang="en-US" dirty="0"/>
              <a:t>Indentions are SPACES, not tabs</a:t>
            </a:r>
          </a:p>
          <a:p>
            <a:pPr lvl="1"/>
            <a:r>
              <a:rPr lang="en-US" dirty="0"/>
              <a:t>Each indentation should be two (2) spaces</a:t>
            </a:r>
          </a:p>
          <a:p>
            <a:r>
              <a:rPr lang="en-US" dirty="0"/>
              <a:t>You can use any potential editor!</a:t>
            </a:r>
          </a:p>
          <a:p>
            <a:r>
              <a:rPr lang="en-US" dirty="0"/>
              <a:t>A few important notes:</a:t>
            </a:r>
          </a:p>
          <a:p>
            <a:pPr lvl="1"/>
            <a:r>
              <a:rPr lang="en-US" dirty="0"/>
              <a:t>Nodes are parsed in the correct order regardless of their order in the file</a:t>
            </a:r>
          </a:p>
          <a:p>
            <a:pPr lvl="2"/>
            <a:r>
              <a:rPr lang="en-US" dirty="0"/>
              <a:t>We do this to preserve the natural hierarchy and dependence between nodes</a:t>
            </a:r>
          </a:p>
          <a:p>
            <a:pPr lvl="1"/>
            <a:r>
              <a:rPr lang="en-US" dirty="0"/>
              <a:t>Node names are case sensitive</a:t>
            </a:r>
          </a:p>
          <a:p>
            <a:pPr lvl="2"/>
            <a:r>
              <a:rPr lang="en-US" dirty="0"/>
              <a:t>“</a:t>
            </a:r>
            <a:r>
              <a:rPr lang="en-US" dirty="0" err="1"/>
              <a:t>RegName</a:t>
            </a:r>
            <a:r>
              <a:rPr lang="en-US" dirty="0"/>
              <a:t>” != “</a:t>
            </a:r>
            <a:r>
              <a:rPr lang="en-US" dirty="0" err="1"/>
              <a:t>Regname</a:t>
            </a:r>
            <a:r>
              <a:rPr lang="en-US" dirty="0"/>
              <a:t>”</a:t>
            </a:r>
          </a:p>
          <a:p>
            <a:pPr lvl="1"/>
            <a:r>
              <a:rPr lang="en-US" dirty="0"/>
              <a:t>Certain nodes have required and optional attributes</a:t>
            </a:r>
          </a:p>
          <a:p>
            <a:pPr lvl="2"/>
            <a:r>
              <a:rPr lang="en-US" dirty="0"/>
              <a:t>Refer to the IR documentation for what is optional</a:t>
            </a:r>
          </a:p>
          <a:p>
            <a:pPr lvl="1"/>
            <a:r>
              <a:rPr lang="en-US" dirty="0"/>
              <a:t>Comments are delineated with ‘#’ characters</a:t>
            </a:r>
          </a:p>
          <a:p>
            <a:pPr lvl="2"/>
            <a:r>
              <a:rPr lang="en-US" dirty="0"/>
              <a:t>Similar to BASH shell scripts</a:t>
            </a:r>
          </a:p>
          <a:p>
            <a:endParaRPr lang="en-US" dirty="0"/>
          </a:p>
        </p:txBody>
      </p:sp>
      <p:sp>
        <p:nvSpPr>
          <p:cNvPr id="7" name="Content Placeholder 6">
            <a:extLst>
              <a:ext uri="{FF2B5EF4-FFF2-40B4-BE49-F238E27FC236}">
                <a16:creationId xmlns:a16="http://schemas.microsoft.com/office/drawing/2014/main" id="{43BD1F38-C5BD-714B-890F-CCB48E381856}"/>
              </a:ext>
            </a:extLst>
          </p:cNvPr>
          <p:cNvSpPr>
            <a:spLocks noGrp="1"/>
          </p:cNvSpPr>
          <p:nvPr>
            <p:ph sz="half" idx="2"/>
          </p:nvPr>
        </p:nvSpPr>
        <p:spPr>
          <a:xfrm>
            <a:off x="6172200" y="2235199"/>
            <a:ext cx="5181600" cy="3879851"/>
          </a:xfrm>
          <a:ln>
            <a:solidFill>
              <a:schemeClr val="tx1"/>
            </a:solidFill>
          </a:ln>
        </p:spPr>
        <p:txBody>
          <a:bodyPr>
            <a:normAutofit fontScale="70000" lnSpcReduction="20000"/>
          </a:bodyPr>
          <a:lstStyle/>
          <a:p>
            <a:pPr marL="0" indent="0">
              <a:buNone/>
            </a:pPr>
            <a:r>
              <a:rPr lang="en-US" dirty="0"/>
              <a:t>#-- this is a comment</a:t>
            </a:r>
          </a:p>
          <a:p>
            <a:pPr marL="0" indent="0">
              <a:buNone/>
            </a:pPr>
            <a:r>
              <a:rPr lang="en-US" dirty="0"/>
              <a:t>NODE:</a:t>
            </a:r>
          </a:p>
          <a:p>
            <a:pPr marL="0" indent="0">
              <a:buNone/>
            </a:pPr>
            <a:r>
              <a:rPr lang="en-US" dirty="0"/>
              <a:t>  - </a:t>
            </a:r>
            <a:r>
              <a:rPr lang="en-US" dirty="0" err="1"/>
              <a:t>SubNode</a:t>
            </a:r>
            <a:r>
              <a:rPr lang="en-US" dirty="0"/>
              <a:t>: Name1</a:t>
            </a:r>
          </a:p>
          <a:p>
            <a:pPr marL="0" indent="0">
              <a:buNone/>
            </a:pPr>
            <a:r>
              <a:rPr lang="en-US" dirty="0"/>
              <a:t>    Attribute1: 64</a:t>
            </a:r>
          </a:p>
          <a:p>
            <a:pPr marL="0" indent="0">
              <a:buNone/>
            </a:pPr>
            <a:r>
              <a:rPr lang="en-US" dirty="0"/>
              <a:t>    Attribute2: false</a:t>
            </a:r>
          </a:p>
          <a:p>
            <a:pPr marL="0" indent="0">
              <a:buNone/>
            </a:pPr>
            <a:r>
              <a:rPr lang="en-US" dirty="0"/>
              <a:t>    Attribute3: </a:t>
            </a:r>
            <a:r>
              <a:rPr lang="en-US" dirty="0" err="1"/>
              <a:t>This_Is_A_String</a:t>
            </a:r>
            <a:endParaRPr lang="en-US" dirty="0"/>
          </a:p>
          <a:p>
            <a:pPr marL="0" indent="0">
              <a:buNone/>
            </a:pPr>
            <a:r>
              <a:rPr lang="en-US" dirty="0"/>
              <a:t>  - </a:t>
            </a:r>
            <a:r>
              <a:rPr lang="en-US" dirty="0" err="1"/>
              <a:t>SubNode</a:t>
            </a:r>
            <a:r>
              <a:rPr lang="en-US" dirty="0"/>
              <a:t>: FOO</a:t>
            </a:r>
          </a:p>
          <a:p>
            <a:pPr marL="0" indent="0">
              <a:buNone/>
            </a:pPr>
            <a:r>
              <a:rPr lang="en-US" dirty="0"/>
              <a:t>    Bars:</a:t>
            </a:r>
          </a:p>
          <a:p>
            <a:pPr marL="0" indent="0">
              <a:buNone/>
            </a:pPr>
            <a:r>
              <a:rPr lang="en-US" dirty="0"/>
              <a:t>      - bar0</a:t>
            </a:r>
          </a:p>
          <a:p>
            <a:pPr marL="0" indent="0">
              <a:buNone/>
            </a:pPr>
            <a:r>
              <a:rPr lang="en-US" dirty="0"/>
              <a:t>      - bar1</a:t>
            </a:r>
          </a:p>
          <a:p>
            <a:pPr marL="0" indent="0">
              <a:buNone/>
            </a:pPr>
            <a:r>
              <a:rPr lang="en-US" dirty="0"/>
              <a:t>      - bar2</a:t>
            </a:r>
          </a:p>
        </p:txBody>
      </p:sp>
      <p:sp>
        <p:nvSpPr>
          <p:cNvPr id="4" name="Footer Placeholder 3">
            <a:extLst>
              <a:ext uri="{FF2B5EF4-FFF2-40B4-BE49-F238E27FC236}">
                <a16:creationId xmlns:a16="http://schemas.microsoft.com/office/drawing/2014/main" id="{E2550ADB-B0A8-6040-92E6-59B39545F5ED}"/>
              </a:ext>
            </a:extLst>
          </p:cNvPr>
          <p:cNvSpPr>
            <a:spLocks noGrp="1"/>
          </p:cNvSpPr>
          <p:nvPr>
            <p:ph type="ftr" sz="quarter" idx="11"/>
          </p:nvPr>
        </p:nvSpPr>
        <p:spPr/>
        <p:txBody>
          <a:bodyPr/>
          <a:lstStyle/>
          <a:p>
            <a:r>
              <a:rPr lang="en-US"/>
              <a:t>Tactical Computing Laboratories</a:t>
            </a:r>
            <a:endParaRPr lang="en-US" dirty="0"/>
          </a:p>
        </p:txBody>
      </p:sp>
      <p:sp>
        <p:nvSpPr>
          <p:cNvPr id="2" name="Rectangle 1">
            <a:extLst>
              <a:ext uri="{FF2B5EF4-FFF2-40B4-BE49-F238E27FC236}">
                <a16:creationId xmlns:a16="http://schemas.microsoft.com/office/drawing/2014/main" id="{7E07B52C-9B8C-1949-AFD1-FA443CF7DAA5}"/>
              </a:ext>
            </a:extLst>
          </p:cNvPr>
          <p:cNvSpPr/>
          <p:nvPr/>
        </p:nvSpPr>
        <p:spPr>
          <a:xfrm>
            <a:off x="6172200" y="1628775"/>
            <a:ext cx="5181600" cy="53022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Example </a:t>
            </a:r>
            <a:r>
              <a:rPr lang="en-US" dirty="0" err="1">
                <a:solidFill>
                  <a:schemeClr val="tx1"/>
                </a:solidFill>
              </a:rPr>
              <a:t>CoreGen</a:t>
            </a:r>
            <a:r>
              <a:rPr lang="en-US" dirty="0">
                <a:solidFill>
                  <a:schemeClr val="tx1"/>
                </a:solidFill>
              </a:rPr>
              <a:t> </a:t>
            </a:r>
            <a:r>
              <a:rPr lang="en-US" dirty="0" err="1">
                <a:solidFill>
                  <a:schemeClr val="tx1"/>
                </a:solidFill>
              </a:rPr>
              <a:t>Yaml</a:t>
            </a:r>
            <a:r>
              <a:rPr lang="en-US" dirty="0">
                <a:solidFill>
                  <a:schemeClr val="tx1"/>
                </a:solidFill>
              </a:rPr>
              <a:t> IR Formatting</a:t>
            </a:r>
          </a:p>
        </p:txBody>
      </p:sp>
    </p:spTree>
    <p:extLst>
      <p:ext uri="{BB962C8B-B14F-4D97-AF65-F5344CB8AC3E}">
        <p14:creationId xmlns:p14="http://schemas.microsoft.com/office/powerpoint/2010/main" val="32793805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20235-1FE9-B944-A06D-283D9E16EBAE}"/>
              </a:ext>
            </a:extLst>
          </p:cNvPr>
          <p:cNvSpPr>
            <a:spLocks noGrp="1"/>
          </p:cNvSpPr>
          <p:nvPr>
            <p:ph type="title"/>
          </p:nvPr>
        </p:nvSpPr>
        <p:spPr/>
        <p:txBody>
          <a:bodyPr/>
          <a:lstStyle/>
          <a:p>
            <a:r>
              <a:rPr lang="en-US" dirty="0"/>
              <a:t>Ten Design Steps for Level 1</a:t>
            </a:r>
          </a:p>
        </p:txBody>
      </p:sp>
      <p:sp>
        <p:nvSpPr>
          <p:cNvPr id="3" name="Content Placeholder 2">
            <a:extLst>
              <a:ext uri="{FF2B5EF4-FFF2-40B4-BE49-F238E27FC236}">
                <a16:creationId xmlns:a16="http://schemas.microsoft.com/office/drawing/2014/main" id="{6A61C957-72BA-1C47-A8E9-83E36F1D7DE3}"/>
              </a:ext>
            </a:extLst>
          </p:cNvPr>
          <p:cNvSpPr>
            <a:spLocks noGrp="1"/>
          </p:cNvSpPr>
          <p:nvPr>
            <p:ph sz="half" idx="1"/>
          </p:nvPr>
        </p:nvSpPr>
        <p:spPr/>
        <p:txBody>
          <a:bodyPr/>
          <a:lstStyle/>
          <a:p>
            <a:r>
              <a:rPr lang="en-US" b="1" i="1" dirty="0"/>
              <a:t>Step 1</a:t>
            </a:r>
            <a:r>
              <a:rPr lang="en-US" dirty="0"/>
              <a:t>: Build our project skeleton</a:t>
            </a:r>
          </a:p>
          <a:p>
            <a:r>
              <a:rPr lang="en-US" b="1" i="1" dirty="0"/>
              <a:t>Step 2</a:t>
            </a:r>
            <a:r>
              <a:rPr lang="en-US" dirty="0"/>
              <a:t>: Begin editing </a:t>
            </a:r>
            <a:r>
              <a:rPr lang="en-US" dirty="0" err="1"/>
              <a:t>Yaml</a:t>
            </a:r>
            <a:r>
              <a:rPr lang="en-US" dirty="0"/>
              <a:t> IR file by defining project infrastructure</a:t>
            </a:r>
          </a:p>
          <a:p>
            <a:r>
              <a:rPr lang="en-US" b="1" i="1" dirty="0"/>
              <a:t>Step 3</a:t>
            </a:r>
            <a:r>
              <a:rPr lang="en-US" dirty="0"/>
              <a:t>: Define the register infrastructure</a:t>
            </a:r>
          </a:p>
          <a:p>
            <a:r>
              <a:rPr lang="en-US" b="1" i="1" dirty="0"/>
              <a:t>Step 4</a:t>
            </a:r>
            <a:r>
              <a:rPr lang="en-US" dirty="0"/>
              <a:t>: Define the ISA</a:t>
            </a:r>
          </a:p>
          <a:p>
            <a:r>
              <a:rPr lang="en-US" b="1" i="1" dirty="0"/>
              <a:t>Step 5</a:t>
            </a:r>
            <a:r>
              <a:rPr lang="en-US" dirty="0"/>
              <a:t>: Define the instruction format</a:t>
            </a:r>
          </a:p>
          <a:p>
            <a:endParaRPr lang="en-US" dirty="0"/>
          </a:p>
        </p:txBody>
      </p:sp>
      <p:sp>
        <p:nvSpPr>
          <p:cNvPr id="4" name="Content Placeholder 3">
            <a:extLst>
              <a:ext uri="{FF2B5EF4-FFF2-40B4-BE49-F238E27FC236}">
                <a16:creationId xmlns:a16="http://schemas.microsoft.com/office/drawing/2014/main" id="{57A5B8CE-894F-F946-AB69-2936363150B0}"/>
              </a:ext>
            </a:extLst>
          </p:cNvPr>
          <p:cNvSpPr>
            <a:spLocks noGrp="1"/>
          </p:cNvSpPr>
          <p:nvPr>
            <p:ph sz="half" idx="2"/>
          </p:nvPr>
        </p:nvSpPr>
        <p:spPr/>
        <p:txBody>
          <a:bodyPr/>
          <a:lstStyle/>
          <a:p>
            <a:r>
              <a:rPr lang="en-US" b="1" i="1" dirty="0"/>
              <a:t>Step 6</a:t>
            </a:r>
            <a:r>
              <a:rPr lang="en-US" dirty="0"/>
              <a:t>: Define the instructions</a:t>
            </a:r>
          </a:p>
          <a:p>
            <a:r>
              <a:rPr lang="en-US" b="1" i="1" dirty="0"/>
              <a:t>Step 7</a:t>
            </a:r>
            <a:r>
              <a:rPr lang="en-US" dirty="0"/>
              <a:t>: Define the pseudo instructions</a:t>
            </a:r>
          </a:p>
          <a:p>
            <a:r>
              <a:rPr lang="en-US" b="1" i="1" dirty="0"/>
              <a:t>Step 8</a:t>
            </a:r>
            <a:r>
              <a:rPr lang="en-US" dirty="0"/>
              <a:t>: Define a cache</a:t>
            </a:r>
          </a:p>
          <a:p>
            <a:r>
              <a:rPr lang="en-US" b="1" i="1" dirty="0"/>
              <a:t>Step 9</a:t>
            </a:r>
            <a:r>
              <a:rPr lang="en-US" dirty="0"/>
              <a:t>: Define a core</a:t>
            </a:r>
          </a:p>
          <a:p>
            <a:r>
              <a:rPr lang="en-US" b="1" i="1" dirty="0"/>
              <a:t>Step 10</a:t>
            </a:r>
            <a:r>
              <a:rPr lang="en-US" dirty="0"/>
              <a:t>: Define an SoC</a:t>
            </a:r>
          </a:p>
        </p:txBody>
      </p:sp>
      <p:sp>
        <p:nvSpPr>
          <p:cNvPr id="5" name="Footer Placeholder 4">
            <a:extLst>
              <a:ext uri="{FF2B5EF4-FFF2-40B4-BE49-F238E27FC236}">
                <a16:creationId xmlns:a16="http://schemas.microsoft.com/office/drawing/2014/main" id="{54FBB11E-417C-4B4C-95A7-9277330402FC}"/>
              </a:ext>
            </a:extLst>
          </p:cNvPr>
          <p:cNvSpPr>
            <a:spLocks noGrp="1"/>
          </p:cNvSpPr>
          <p:nvPr>
            <p:ph type="ftr" sz="quarter" idx="11"/>
          </p:nvPr>
        </p:nvSpPr>
        <p:spPr/>
        <p:txBody>
          <a:bodyPr/>
          <a:lstStyle/>
          <a:p>
            <a:r>
              <a:rPr lang="en-US" dirty="0"/>
              <a:t>Tactical Computing Laboratories</a:t>
            </a:r>
          </a:p>
        </p:txBody>
      </p:sp>
      <p:sp>
        <p:nvSpPr>
          <p:cNvPr id="6" name="Rectangle 5">
            <a:extLst>
              <a:ext uri="{FF2B5EF4-FFF2-40B4-BE49-F238E27FC236}">
                <a16:creationId xmlns:a16="http://schemas.microsoft.com/office/drawing/2014/main" id="{B05FE3FC-B758-E74C-86C5-F1DBC8C281BF}"/>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a:t>
            </a:r>
            <a:r>
              <a:rPr lang="en-US" dirty="0" err="1">
                <a:solidFill>
                  <a:schemeClr val="tx1"/>
                </a:solidFill>
              </a:rPr>
              <a:t>CoreGen</a:t>
            </a:r>
            <a:r>
              <a:rPr lang="en-US" dirty="0">
                <a:solidFill>
                  <a:schemeClr val="tx1"/>
                </a:solidFill>
              </a:rPr>
              <a:t> IR for each step is outlined in </a:t>
            </a:r>
            <a:r>
              <a:rPr lang="en-US" b="1" dirty="0">
                <a:solidFill>
                  <a:schemeClr val="tx1"/>
                </a:solidFill>
              </a:rPr>
              <a:t>~/</a:t>
            </a:r>
            <a:r>
              <a:rPr lang="en-US" b="1" dirty="0" err="1">
                <a:solidFill>
                  <a:schemeClr val="tx1"/>
                </a:solidFill>
              </a:rPr>
              <a:t>CoreGenTutorials</a:t>
            </a:r>
            <a:r>
              <a:rPr lang="en-US" b="1" dirty="0">
                <a:solidFill>
                  <a:schemeClr val="tx1"/>
                </a:solidFill>
              </a:rPr>
              <a:t>/LEVEL1/</a:t>
            </a:r>
            <a:r>
              <a:rPr lang="en-US" b="1" dirty="0" err="1">
                <a:solidFill>
                  <a:schemeClr val="tx1"/>
                </a:solidFill>
              </a:rPr>
              <a:t>Step</a:t>
            </a:r>
            <a:r>
              <a:rPr lang="en-US" b="1" i="1" dirty="0" err="1">
                <a:solidFill>
                  <a:schemeClr val="tx1"/>
                </a:solidFill>
              </a:rPr>
              <a:t>N</a:t>
            </a:r>
            <a:endParaRPr lang="en-US" b="1" i="1" dirty="0">
              <a:solidFill>
                <a:schemeClr val="tx1"/>
              </a:solidFill>
            </a:endParaRPr>
          </a:p>
        </p:txBody>
      </p:sp>
    </p:spTree>
    <p:extLst>
      <p:ext uri="{BB962C8B-B14F-4D97-AF65-F5344CB8AC3E}">
        <p14:creationId xmlns:p14="http://schemas.microsoft.com/office/powerpoint/2010/main" val="8220755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1: Build the Project Skeleton</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825625"/>
            <a:ext cx="5257800" cy="3950142"/>
          </a:xfrm>
        </p:spPr>
        <p:txBody>
          <a:bodyPr>
            <a:normAutofit fontScale="92500" lnSpcReduction="20000"/>
          </a:bodyPr>
          <a:lstStyle/>
          <a:p>
            <a:r>
              <a:rPr lang="en-US" dirty="0"/>
              <a:t>Create a new directory to hold all your project-related files</a:t>
            </a:r>
          </a:p>
          <a:p>
            <a:pPr lvl="1"/>
            <a:r>
              <a:rPr lang="en-US" dirty="0"/>
              <a:t>All the generated artifacts will reside within this top-level directory</a:t>
            </a:r>
          </a:p>
          <a:p>
            <a:r>
              <a:rPr lang="en-US" dirty="0"/>
              <a:t>Create a basic </a:t>
            </a:r>
            <a:r>
              <a:rPr lang="en-US" dirty="0" err="1"/>
              <a:t>Yaml</a:t>
            </a:r>
            <a:r>
              <a:rPr lang="en-US" dirty="0"/>
              <a:t> IR file using your preferred text editor</a:t>
            </a:r>
          </a:p>
          <a:p>
            <a:pPr lvl="1"/>
            <a:r>
              <a:rPr lang="en-US" dirty="0" err="1"/>
              <a:t>BasicRISC.yaml</a:t>
            </a:r>
            <a:endParaRPr lang="en-US" dirty="0"/>
          </a:p>
          <a:p>
            <a:r>
              <a:rPr lang="en-US" dirty="0"/>
              <a:t>Add some header information to describe the file</a:t>
            </a:r>
          </a:p>
          <a:p>
            <a:pPr lvl="1"/>
            <a:r>
              <a:rPr lang="en-US" dirty="0"/>
              <a:t>Remember: comments are denoted using ‘#’</a:t>
            </a:r>
          </a:p>
          <a:p>
            <a:pPr lvl="1"/>
            <a:r>
              <a:rPr lang="en-US" dirty="0"/>
              <a:t>Multi-line comments need a new ‘#’ for every new line</a:t>
            </a:r>
          </a:p>
          <a:p>
            <a:pPr lvl="1"/>
            <a:endParaRPr lang="en-US" dirty="0"/>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/LEVEL1/Step1</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6597570" y="1690688"/>
            <a:ext cx="5347503" cy="3911459"/>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a:t>
            </a:r>
          </a:p>
          <a:p>
            <a:r>
              <a:rPr lang="en-US" dirty="0">
                <a:solidFill>
                  <a:schemeClr val="tx1"/>
                </a:solidFill>
              </a:rPr>
              <a:t>#--- </a:t>
            </a:r>
            <a:r>
              <a:rPr lang="en-US" dirty="0" err="1">
                <a:solidFill>
                  <a:schemeClr val="tx1"/>
                </a:solidFill>
              </a:rPr>
              <a:t>BasicRISC.yaml</a:t>
            </a:r>
            <a:endParaRPr lang="en-US" dirty="0">
              <a:solidFill>
                <a:schemeClr val="tx1"/>
              </a:solidFill>
            </a:endParaRPr>
          </a:p>
          <a:p>
            <a:r>
              <a:rPr lang="en-US" dirty="0">
                <a:solidFill>
                  <a:schemeClr val="tx1"/>
                </a:solidFill>
              </a:rPr>
              <a:t>#</a:t>
            </a:r>
          </a:p>
          <a:p>
            <a:r>
              <a:rPr lang="en-US" dirty="0">
                <a:solidFill>
                  <a:schemeClr val="tx1"/>
                </a:solidFill>
              </a:rPr>
              <a:t># My first </a:t>
            </a:r>
            <a:r>
              <a:rPr lang="en-US" dirty="0" err="1">
                <a:solidFill>
                  <a:schemeClr val="tx1"/>
                </a:solidFill>
              </a:rPr>
              <a:t>CoreGen</a:t>
            </a:r>
            <a:r>
              <a:rPr lang="en-US" dirty="0">
                <a:solidFill>
                  <a:schemeClr val="tx1"/>
                </a:solidFill>
              </a:rPr>
              <a:t> Design Experiment</a:t>
            </a:r>
          </a:p>
          <a:p>
            <a:r>
              <a:rPr lang="en-US" dirty="0">
                <a:solidFill>
                  <a:schemeClr val="tx1"/>
                </a:solidFill>
              </a:rPr>
              <a:t>#---------------------------------------------------</a:t>
            </a: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42217162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2: Define the project information</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825625"/>
            <a:ext cx="5257800" cy="3950142"/>
          </a:xfrm>
        </p:spPr>
        <p:txBody>
          <a:bodyPr>
            <a:normAutofit/>
          </a:bodyPr>
          <a:lstStyle/>
          <a:p>
            <a:r>
              <a:rPr lang="en-US" dirty="0"/>
              <a:t>Now we need to create a new project</a:t>
            </a:r>
          </a:p>
          <a:p>
            <a:pPr lvl="1"/>
            <a:r>
              <a:rPr lang="en-US" dirty="0"/>
              <a:t>Describes the name and type of the project</a:t>
            </a:r>
          </a:p>
          <a:p>
            <a:pPr lvl="1"/>
            <a:r>
              <a:rPr lang="en-US" dirty="0"/>
              <a:t>Helps optimize code generation for different project types</a:t>
            </a:r>
          </a:p>
          <a:p>
            <a:pPr lvl="1"/>
            <a:r>
              <a:rPr lang="en-US" dirty="0"/>
              <a:t>Future support for different Chisel or LLVM backends</a:t>
            </a:r>
          </a:p>
          <a:p>
            <a:r>
              <a:rPr lang="en-US" dirty="0"/>
              <a:t>Create a new “</a:t>
            </a:r>
            <a:r>
              <a:rPr lang="en-US" dirty="0" err="1"/>
              <a:t>ProjectInfo</a:t>
            </a:r>
            <a:r>
              <a:rPr lang="en-US" dirty="0"/>
              <a:t>” node block as shown here</a:t>
            </a:r>
          </a:p>
          <a:p>
            <a:pPr lvl="1"/>
            <a:endParaRPr lang="en-US" dirty="0"/>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/LEVEL1/Step2</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6597570" y="1690688"/>
            <a:ext cx="5347503" cy="3911459"/>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tx1"/>
                </a:solidFill>
              </a:rPr>
              <a:t>#---------------------------------------------------</a:t>
            </a:r>
          </a:p>
          <a:p>
            <a:r>
              <a:rPr lang="en-US" sz="1600" dirty="0">
                <a:solidFill>
                  <a:schemeClr val="tx1"/>
                </a:solidFill>
              </a:rPr>
              <a:t>#--- </a:t>
            </a:r>
            <a:r>
              <a:rPr lang="en-US" sz="1600" dirty="0" err="1">
                <a:solidFill>
                  <a:schemeClr val="tx1"/>
                </a:solidFill>
              </a:rPr>
              <a:t>BasicRISC.yaml</a:t>
            </a:r>
            <a:endParaRPr lang="en-US" sz="1600" dirty="0">
              <a:solidFill>
                <a:schemeClr val="tx1"/>
              </a:solidFill>
            </a:endParaRPr>
          </a:p>
          <a:p>
            <a:r>
              <a:rPr lang="en-US" sz="1600" dirty="0">
                <a:solidFill>
                  <a:schemeClr val="tx1"/>
                </a:solidFill>
              </a:rPr>
              <a:t>#</a:t>
            </a:r>
          </a:p>
          <a:p>
            <a:r>
              <a:rPr lang="en-US" sz="1600" dirty="0">
                <a:solidFill>
                  <a:schemeClr val="tx1"/>
                </a:solidFill>
              </a:rPr>
              <a:t># My first </a:t>
            </a:r>
            <a:r>
              <a:rPr lang="en-US" sz="1600" dirty="0" err="1">
                <a:solidFill>
                  <a:schemeClr val="tx1"/>
                </a:solidFill>
              </a:rPr>
              <a:t>CoreGen</a:t>
            </a:r>
            <a:r>
              <a:rPr lang="en-US" sz="1600" dirty="0">
                <a:solidFill>
                  <a:schemeClr val="tx1"/>
                </a:solidFill>
              </a:rPr>
              <a:t> Design Experiment</a:t>
            </a:r>
          </a:p>
          <a:p>
            <a:r>
              <a:rPr lang="en-US" sz="1600" dirty="0">
                <a:solidFill>
                  <a:schemeClr val="tx1"/>
                </a:solidFill>
              </a:rPr>
              <a:t>#---------------------------------------------------</a:t>
            </a:r>
          </a:p>
          <a:p>
            <a:endParaRPr lang="en-US" sz="1600" dirty="0">
              <a:solidFill>
                <a:schemeClr val="tx1"/>
              </a:solidFill>
            </a:endParaRPr>
          </a:p>
          <a:p>
            <a:r>
              <a:rPr lang="en-US" sz="1600" dirty="0">
                <a:solidFill>
                  <a:schemeClr val="tx1"/>
                </a:solidFill>
              </a:rPr>
              <a:t># -------------------------------------------------------</a:t>
            </a:r>
          </a:p>
          <a:p>
            <a:r>
              <a:rPr lang="en-US" sz="1600" dirty="0">
                <a:solidFill>
                  <a:schemeClr val="tx1"/>
                </a:solidFill>
              </a:rPr>
              <a:t># </a:t>
            </a:r>
            <a:r>
              <a:rPr lang="en-US" sz="1600" dirty="0" err="1">
                <a:solidFill>
                  <a:schemeClr val="tx1"/>
                </a:solidFill>
              </a:rPr>
              <a:t>ProjectInfo</a:t>
            </a:r>
            <a:r>
              <a:rPr lang="en-US" sz="1600" dirty="0">
                <a:solidFill>
                  <a:schemeClr val="tx1"/>
                </a:solidFill>
              </a:rPr>
              <a:t> Section</a:t>
            </a:r>
          </a:p>
          <a:p>
            <a:r>
              <a:rPr lang="en-US" sz="1600" dirty="0">
                <a:solidFill>
                  <a:schemeClr val="tx1"/>
                </a:solidFill>
              </a:rPr>
              <a:t># -------------------------------------------------------</a:t>
            </a:r>
          </a:p>
          <a:p>
            <a:r>
              <a:rPr lang="en-US" sz="1600" dirty="0" err="1">
                <a:solidFill>
                  <a:schemeClr val="tx1"/>
                </a:solidFill>
              </a:rPr>
              <a:t>ProjectInfo</a:t>
            </a:r>
            <a:r>
              <a:rPr lang="en-US" sz="1600" dirty="0">
                <a:solidFill>
                  <a:schemeClr val="tx1"/>
                </a:solidFill>
              </a:rPr>
              <a:t>:</a:t>
            </a:r>
          </a:p>
          <a:p>
            <a:r>
              <a:rPr lang="en-US" sz="1600" dirty="0">
                <a:solidFill>
                  <a:schemeClr val="tx1"/>
                </a:solidFill>
              </a:rPr>
              <a:t>  - </a:t>
            </a:r>
            <a:r>
              <a:rPr lang="en-US" sz="1600" dirty="0" err="1">
                <a:solidFill>
                  <a:schemeClr val="tx1"/>
                </a:solidFill>
              </a:rPr>
              <a:t>ProjectName</a:t>
            </a:r>
            <a:r>
              <a:rPr lang="en-US" sz="1600" dirty="0">
                <a:solidFill>
                  <a:schemeClr val="tx1"/>
                </a:solidFill>
              </a:rPr>
              <a:t>: </a:t>
            </a:r>
            <a:r>
              <a:rPr lang="en-US" sz="1600" dirty="0" err="1">
                <a:solidFill>
                  <a:schemeClr val="tx1"/>
                </a:solidFill>
              </a:rPr>
              <a:t>BasicRISC</a:t>
            </a:r>
            <a:endParaRPr lang="en-US" sz="1600" dirty="0">
              <a:solidFill>
                <a:schemeClr val="tx1"/>
              </a:solidFill>
            </a:endParaRPr>
          </a:p>
          <a:p>
            <a:r>
              <a:rPr lang="en-US" sz="1600" dirty="0">
                <a:solidFill>
                  <a:schemeClr val="tx1"/>
                </a:solidFill>
              </a:rPr>
              <a:t>    </a:t>
            </a:r>
            <a:r>
              <a:rPr lang="en-US" sz="1600" dirty="0" err="1">
                <a:solidFill>
                  <a:schemeClr val="tx1"/>
                </a:solidFill>
              </a:rPr>
              <a:t>ProjectRoot</a:t>
            </a:r>
            <a:r>
              <a:rPr lang="en-US" sz="1600" dirty="0">
                <a:solidFill>
                  <a:schemeClr val="tx1"/>
                </a:solidFill>
              </a:rPr>
              <a:t>: ./</a:t>
            </a:r>
          </a:p>
          <a:p>
            <a:r>
              <a:rPr lang="en-US" sz="1600" dirty="0">
                <a:solidFill>
                  <a:schemeClr val="tx1"/>
                </a:solidFill>
              </a:rPr>
              <a:t>    </a:t>
            </a:r>
            <a:r>
              <a:rPr lang="en-US" sz="1600" dirty="0" err="1">
                <a:solidFill>
                  <a:schemeClr val="tx1"/>
                </a:solidFill>
              </a:rPr>
              <a:t>ProjectType</a:t>
            </a:r>
            <a:r>
              <a:rPr lang="en-US" sz="1600" dirty="0">
                <a:solidFill>
                  <a:schemeClr val="tx1"/>
                </a:solidFill>
              </a:rPr>
              <a:t>: </a:t>
            </a:r>
            <a:r>
              <a:rPr lang="en-US" sz="1600" dirty="0" err="1">
                <a:solidFill>
                  <a:schemeClr val="tx1"/>
                </a:solidFill>
              </a:rPr>
              <a:t>soc</a:t>
            </a:r>
            <a:endParaRPr lang="en-US" sz="1600" dirty="0">
              <a:solidFill>
                <a:schemeClr val="tx1"/>
              </a:solidFill>
            </a:endParaRPr>
          </a:p>
          <a:p>
            <a:r>
              <a:rPr lang="en-US" sz="1600" dirty="0">
                <a:solidFill>
                  <a:schemeClr val="tx1"/>
                </a:solidFill>
              </a:rPr>
              <a:t>    </a:t>
            </a:r>
            <a:r>
              <a:rPr lang="en-US" sz="1600" dirty="0" err="1">
                <a:solidFill>
                  <a:schemeClr val="tx1"/>
                </a:solidFill>
              </a:rPr>
              <a:t>ChiselMajorVersion</a:t>
            </a:r>
            <a:r>
              <a:rPr lang="en-US" sz="1600" dirty="0">
                <a:solidFill>
                  <a:schemeClr val="tx1"/>
                </a:solidFill>
              </a:rPr>
              <a:t>: 3</a:t>
            </a:r>
          </a:p>
          <a:p>
            <a:r>
              <a:rPr lang="en-US" sz="1600" dirty="0">
                <a:solidFill>
                  <a:schemeClr val="tx1"/>
                </a:solidFill>
              </a:rPr>
              <a:t>    </a:t>
            </a:r>
            <a:r>
              <a:rPr lang="en-US" sz="1600" dirty="0" err="1">
                <a:solidFill>
                  <a:schemeClr val="tx1"/>
                </a:solidFill>
              </a:rPr>
              <a:t>ChiselMinorVersion</a:t>
            </a:r>
            <a:r>
              <a:rPr lang="en-US" sz="1600" dirty="0">
                <a:solidFill>
                  <a:schemeClr val="tx1"/>
                </a:solidFill>
              </a:rPr>
              <a:t>: 0</a:t>
            </a: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995818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2: Define the project information cont.</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sz="half" idx="1"/>
          </p:nvPr>
        </p:nvSpPr>
        <p:spPr>
          <a:xfrm>
            <a:off x="838200" y="1825625"/>
            <a:ext cx="5181600" cy="3929406"/>
          </a:xfrm>
        </p:spPr>
        <p:txBody>
          <a:bodyPr>
            <a:normAutofit fontScale="77500" lnSpcReduction="20000"/>
          </a:bodyPr>
          <a:lstStyle/>
          <a:p>
            <a:r>
              <a:rPr lang="en-US" dirty="0"/>
              <a:t>Parameters:</a:t>
            </a:r>
          </a:p>
          <a:p>
            <a:pPr lvl="1"/>
            <a:r>
              <a:rPr lang="en-US" i="1" u="sng" dirty="0" err="1"/>
              <a:t>ProjectName</a:t>
            </a:r>
            <a:r>
              <a:rPr lang="en-US" dirty="0"/>
              <a:t>: Name of the project.  Utilized downstream by the generated LLVM compiler to define the architecture target</a:t>
            </a:r>
          </a:p>
          <a:p>
            <a:pPr lvl="1"/>
            <a:r>
              <a:rPr lang="en-US" i="1" u="sng" dirty="0" err="1"/>
              <a:t>ProjectRoot</a:t>
            </a:r>
            <a:r>
              <a:rPr lang="en-US" dirty="0"/>
              <a:t>: The source directory of the project.  Usually “./”.  Can point at other directories</a:t>
            </a:r>
          </a:p>
          <a:p>
            <a:pPr lvl="1"/>
            <a:r>
              <a:rPr lang="en-US" i="1" u="sng" dirty="0" err="1"/>
              <a:t>ProjectType</a:t>
            </a:r>
            <a:r>
              <a:rPr lang="en-US" dirty="0"/>
              <a:t>: Defines the ”style” of the project</a:t>
            </a:r>
          </a:p>
          <a:p>
            <a:pPr lvl="1"/>
            <a:r>
              <a:rPr lang="en-US" i="1" u="sng" dirty="0" err="1"/>
              <a:t>ChiselMajorVersion</a:t>
            </a:r>
            <a:r>
              <a:rPr lang="en-US" dirty="0"/>
              <a:t>: Defines the major version for the generated Chisel</a:t>
            </a:r>
          </a:p>
          <a:p>
            <a:pPr lvl="1"/>
            <a:r>
              <a:rPr lang="en-US" i="1" u="sng" dirty="0" err="1"/>
              <a:t>ChiselMinorVersion</a:t>
            </a:r>
            <a:r>
              <a:rPr lang="en-US" dirty="0"/>
              <a:t>: Defines the minor version for the generated Chisel</a:t>
            </a:r>
          </a:p>
          <a:p>
            <a:pPr lvl="1"/>
            <a:endParaRPr lang="en-US" dirty="0"/>
          </a:p>
          <a:p>
            <a:pPr lvl="1"/>
            <a:endParaRPr lang="en-US" dirty="0"/>
          </a:p>
        </p:txBody>
      </p:sp>
      <p:sp>
        <p:nvSpPr>
          <p:cNvPr id="3" name="Content Placeholder 2">
            <a:extLst>
              <a:ext uri="{FF2B5EF4-FFF2-40B4-BE49-F238E27FC236}">
                <a16:creationId xmlns:a16="http://schemas.microsoft.com/office/drawing/2014/main" id="{E25754BA-8440-E143-84B3-9DDF416F0067}"/>
              </a:ext>
            </a:extLst>
          </p:cNvPr>
          <p:cNvSpPr>
            <a:spLocks noGrp="1"/>
          </p:cNvSpPr>
          <p:nvPr>
            <p:ph sz="half" idx="2"/>
          </p:nvPr>
        </p:nvSpPr>
        <p:spPr>
          <a:xfrm>
            <a:off x="6172200" y="1825625"/>
            <a:ext cx="5181600" cy="3929406"/>
          </a:xfrm>
        </p:spPr>
        <p:txBody>
          <a:bodyPr>
            <a:normAutofit fontScale="77500" lnSpcReduction="20000"/>
          </a:bodyPr>
          <a:lstStyle/>
          <a:p>
            <a:r>
              <a:rPr lang="en-US" dirty="0"/>
              <a:t>Project Types</a:t>
            </a:r>
          </a:p>
          <a:p>
            <a:pPr lvl="1"/>
            <a:r>
              <a:rPr lang="en-US" i="1" u="sng" dirty="0" err="1"/>
              <a:t>soc</a:t>
            </a:r>
            <a:r>
              <a:rPr lang="en-US" dirty="0"/>
              <a:t>: System on chip designs with connectivity between heterogeneous modules/cores as well as internal and/or external memories</a:t>
            </a:r>
          </a:p>
          <a:p>
            <a:pPr lvl="1"/>
            <a:r>
              <a:rPr lang="en-US" i="1" u="sng" dirty="0"/>
              <a:t>module</a:t>
            </a:r>
            <a:r>
              <a:rPr lang="en-US" dirty="0"/>
              <a:t>: Hardware entities that are effectively self contained.  Will contain a small number of disparate node types</a:t>
            </a:r>
          </a:p>
          <a:p>
            <a:pPr lvl="1"/>
            <a:r>
              <a:rPr lang="en-US" i="1" u="sng" dirty="0"/>
              <a:t>extension</a:t>
            </a:r>
            <a:r>
              <a:rPr lang="en-US" dirty="0"/>
              <a:t>: Hardware entities that include hierarchies of modules.  EG, an accelerator with its respective ISA</a:t>
            </a:r>
          </a:p>
          <a:p>
            <a:pPr lvl="1"/>
            <a:r>
              <a:rPr lang="en-US" i="1" u="sng" dirty="0"/>
              <a:t>unknown</a:t>
            </a:r>
            <a:r>
              <a:rPr lang="en-US" dirty="0"/>
              <a:t>: Projects that don’t fit any of the aforementioned models</a:t>
            </a:r>
          </a:p>
          <a:p>
            <a:r>
              <a:rPr lang="en-US" dirty="0"/>
              <a:t>Chisel Versions</a:t>
            </a:r>
          </a:p>
          <a:p>
            <a:pPr lvl="1"/>
            <a:r>
              <a:rPr lang="en-US" dirty="0"/>
              <a:t>Currently only supports “3” &amp; “0” for Chisel 3.0</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/LEVEL1/Step2</a:t>
            </a:r>
            <a:endParaRPr lang="en-US" b="1" i="1" dirty="0">
              <a:solidFill>
                <a:schemeClr val="tx1"/>
              </a:solidFill>
            </a:endParaRPr>
          </a:p>
        </p:txBody>
      </p:sp>
    </p:spTree>
    <p:extLst>
      <p:ext uri="{BB962C8B-B14F-4D97-AF65-F5344CB8AC3E}">
        <p14:creationId xmlns:p14="http://schemas.microsoft.com/office/powerpoint/2010/main" val="22298471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3: Define the register infrastructure</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199" y="1825625"/>
            <a:ext cx="3756949" cy="3950142"/>
          </a:xfrm>
        </p:spPr>
        <p:txBody>
          <a:bodyPr>
            <a:normAutofit fontScale="92500" lnSpcReduction="20000"/>
          </a:bodyPr>
          <a:lstStyle/>
          <a:p>
            <a:r>
              <a:rPr lang="en-US" dirty="0"/>
              <a:t>Now we begin adding registers to our design</a:t>
            </a:r>
          </a:p>
          <a:p>
            <a:r>
              <a:rPr lang="en-US" dirty="0"/>
              <a:t>All the registers are added in a single </a:t>
            </a:r>
            <a:r>
              <a:rPr lang="en-US" i="1" u="sng" dirty="0"/>
              <a:t>Registers</a:t>
            </a:r>
            <a:r>
              <a:rPr lang="en-US" dirty="0"/>
              <a:t> node block</a:t>
            </a:r>
          </a:p>
          <a:p>
            <a:pPr lvl="1"/>
            <a:r>
              <a:rPr lang="en-US" dirty="0"/>
              <a:t>We will separate them into register classes in Step 4</a:t>
            </a:r>
          </a:p>
          <a:p>
            <a:r>
              <a:rPr lang="en-US" dirty="0"/>
              <a:t>Registers must have unique names</a:t>
            </a:r>
          </a:p>
          <a:p>
            <a:pPr lvl="1"/>
            <a:r>
              <a:rPr lang="en-US" dirty="0"/>
              <a:t>Each register will have a multitude of parameters</a:t>
            </a:r>
          </a:p>
          <a:p>
            <a:pPr lvl="1"/>
            <a:endParaRPr lang="en-US" dirty="0"/>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/LEVEL1/Step3</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8854633" y="1690688"/>
            <a:ext cx="3090440" cy="3911459"/>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tx1"/>
                </a:solidFill>
              </a:rPr>
              <a:t>Registers:</a:t>
            </a:r>
          </a:p>
          <a:p>
            <a:r>
              <a:rPr lang="en-US" sz="1600" dirty="0">
                <a:solidFill>
                  <a:schemeClr val="tx1"/>
                </a:solidFill>
              </a:rPr>
              <a:t>  - </a:t>
            </a:r>
            <a:r>
              <a:rPr lang="en-US" sz="1600" dirty="0" err="1">
                <a:solidFill>
                  <a:schemeClr val="tx1"/>
                </a:solidFill>
              </a:rPr>
              <a:t>RegName</a:t>
            </a:r>
            <a:r>
              <a:rPr lang="en-US" sz="1600" dirty="0">
                <a:solidFill>
                  <a:schemeClr val="tx1"/>
                </a:solidFill>
              </a:rPr>
              <a:t>: r0</a:t>
            </a:r>
          </a:p>
          <a:p>
            <a:r>
              <a:rPr lang="en-US" sz="1600" dirty="0">
                <a:solidFill>
                  <a:schemeClr val="tx1"/>
                </a:solidFill>
              </a:rPr>
              <a:t>    Width: 64</a:t>
            </a:r>
          </a:p>
          <a:p>
            <a:r>
              <a:rPr lang="en-US" sz="1600" dirty="0">
                <a:solidFill>
                  <a:schemeClr val="tx1"/>
                </a:solidFill>
              </a:rPr>
              <a:t>    Index: 0</a:t>
            </a:r>
          </a:p>
          <a:p>
            <a:r>
              <a:rPr lang="en-US" sz="1600" dirty="0">
                <a:solidFill>
                  <a:schemeClr val="tx1"/>
                </a:solidFill>
              </a:rPr>
              <a:t>    </a:t>
            </a:r>
            <a:r>
              <a:rPr lang="en-US" sz="1600" dirty="0" err="1">
                <a:solidFill>
                  <a:schemeClr val="tx1"/>
                </a:solidFill>
              </a:rPr>
              <a:t>PseudoName</a:t>
            </a:r>
            <a:r>
              <a:rPr lang="en-US" sz="1600" dirty="0">
                <a:solidFill>
                  <a:schemeClr val="tx1"/>
                </a:solidFill>
              </a:rPr>
              <a:t>: zero</a:t>
            </a:r>
          </a:p>
          <a:p>
            <a:r>
              <a:rPr lang="en-US" sz="1600" dirty="0">
                <a:solidFill>
                  <a:schemeClr val="tx1"/>
                </a:solidFill>
              </a:rPr>
              <a:t>    </a:t>
            </a:r>
            <a:r>
              <a:rPr lang="en-US" sz="1600" dirty="0" err="1">
                <a:solidFill>
                  <a:schemeClr val="tx1"/>
                </a:solidFill>
              </a:rPr>
              <a:t>IsFixedValue</a:t>
            </a:r>
            <a:r>
              <a:rPr lang="en-US" sz="1600" dirty="0">
                <a:solidFill>
                  <a:schemeClr val="tx1"/>
                </a:solidFill>
              </a:rPr>
              <a:t>: true</a:t>
            </a:r>
          </a:p>
          <a:p>
            <a:r>
              <a:rPr lang="en-US" sz="1600" dirty="0">
                <a:solidFill>
                  <a:schemeClr val="tx1"/>
                </a:solidFill>
              </a:rPr>
              <a:t>    </a:t>
            </a:r>
            <a:r>
              <a:rPr lang="en-US" sz="1600" dirty="0" err="1">
                <a:solidFill>
                  <a:schemeClr val="tx1"/>
                </a:solidFill>
              </a:rPr>
              <a:t>FixedValue</a:t>
            </a:r>
            <a:r>
              <a:rPr lang="en-US" sz="1600" dirty="0">
                <a:solidFill>
                  <a:schemeClr val="tx1"/>
                </a:solidFill>
              </a:rPr>
              <a:t>: 0</a:t>
            </a:r>
          </a:p>
          <a:p>
            <a:r>
              <a:rPr lang="en-US" sz="1600" dirty="0">
                <a:solidFill>
                  <a:schemeClr val="tx1"/>
                </a:solidFill>
              </a:rPr>
              <a:t>    </a:t>
            </a:r>
            <a:r>
              <a:rPr lang="en-US" sz="1600" dirty="0" err="1">
                <a:solidFill>
                  <a:schemeClr val="tx1"/>
                </a:solidFill>
              </a:rPr>
              <a:t>IsSIMD</a:t>
            </a:r>
            <a:r>
              <a:rPr lang="en-US" sz="1600" dirty="0">
                <a:solidFill>
                  <a:schemeClr val="tx1"/>
                </a:solidFill>
              </a:rPr>
              <a:t>: false</a:t>
            </a:r>
          </a:p>
          <a:p>
            <a:r>
              <a:rPr lang="en-US" sz="1600" dirty="0">
                <a:solidFill>
                  <a:schemeClr val="tx1"/>
                </a:solidFill>
              </a:rPr>
              <a:t>    </a:t>
            </a:r>
            <a:r>
              <a:rPr lang="en-US" sz="1600" dirty="0" err="1">
                <a:solidFill>
                  <a:schemeClr val="tx1"/>
                </a:solidFill>
              </a:rPr>
              <a:t>RWReg</a:t>
            </a:r>
            <a:r>
              <a:rPr lang="en-US" sz="1600" dirty="0">
                <a:solidFill>
                  <a:schemeClr val="tx1"/>
                </a:solidFill>
              </a:rPr>
              <a:t>: false</a:t>
            </a:r>
          </a:p>
          <a:p>
            <a:r>
              <a:rPr lang="en-US" sz="1600" dirty="0">
                <a:solidFill>
                  <a:schemeClr val="tx1"/>
                </a:solidFill>
              </a:rPr>
              <a:t>    </a:t>
            </a:r>
            <a:r>
              <a:rPr lang="en-US" sz="1600" dirty="0" err="1">
                <a:solidFill>
                  <a:schemeClr val="tx1"/>
                </a:solidFill>
              </a:rPr>
              <a:t>ROReg</a:t>
            </a:r>
            <a:r>
              <a:rPr lang="en-US" sz="1600" dirty="0">
                <a:solidFill>
                  <a:schemeClr val="tx1"/>
                </a:solidFill>
              </a:rPr>
              <a:t>: true</a:t>
            </a:r>
          </a:p>
          <a:p>
            <a:r>
              <a:rPr lang="en-US" sz="1600" dirty="0">
                <a:solidFill>
                  <a:schemeClr val="tx1"/>
                </a:solidFill>
              </a:rPr>
              <a:t>    </a:t>
            </a:r>
            <a:r>
              <a:rPr lang="en-US" sz="1600" dirty="0" err="1">
                <a:solidFill>
                  <a:schemeClr val="tx1"/>
                </a:solidFill>
              </a:rPr>
              <a:t>CSRReg</a:t>
            </a:r>
            <a:r>
              <a:rPr lang="en-US" sz="1600" dirty="0">
                <a:solidFill>
                  <a:schemeClr val="tx1"/>
                </a:solidFill>
              </a:rPr>
              <a:t>: false</a:t>
            </a:r>
          </a:p>
          <a:p>
            <a:r>
              <a:rPr lang="en-US" sz="1600" dirty="0">
                <a:solidFill>
                  <a:schemeClr val="tx1"/>
                </a:solidFill>
              </a:rPr>
              <a:t>    </a:t>
            </a:r>
            <a:r>
              <a:rPr lang="en-US" sz="1600" dirty="0" err="1">
                <a:solidFill>
                  <a:schemeClr val="tx1"/>
                </a:solidFill>
              </a:rPr>
              <a:t>AMSReg</a:t>
            </a:r>
            <a:r>
              <a:rPr lang="en-US" sz="1600" dirty="0">
                <a:solidFill>
                  <a:schemeClr val="tx1"/>
                </a:solidFill>
              </a:rPr>
              <a:t>: false</a:t>
            </a:r>
          </a:p>
          <a:p>
            <a:r>
              <a:rPr lang="en-US" sz="1600" dirty="0">
                <a:solidFill>
                  <a:schemeClr val="tx1"/>
                </a:solidFill>
              </a:rPr>
              <a:t>    </a:t>
            </a:r>
            <a:r>
              <a:rPr lang="en-US" sz="1600" dirty="0" err="1">
                <a:solidFill>
                  <a:schemeClr val="tx1"/>
                </a:solidFill>
              </a:rPr>
              <a:t>TUSReg</a:t>
            </a:r>
            <a:r>
              <a:rPr lang="en-US" sz="1600" dirty="0">
                <a:solidFill>
                  <a:schemeClr val="tx1"/>
                </a:solidFill>
              </a:rPr>
              <a:t>: false</a:t>
            </a:r>
          </a:p>
          <a:p>
            <a:r>
              <a:rPr lang="en-US" sz="1600" dirty="0">
                <a:solidFill>
                  <a:schemeClr val="tx1"/>
                </a:solidFill>
              </a:rPr>
              <a:t>    Shared: false</a:t>
            </a:r>
          </a:p>
          <a:p>
            <a:endParaRPr lang="en-US" dirty="0">
              <a:solidFill>
                <a:schemeClr val="tx1"/>
              </a:solidFill>
            </a:endParaRPr>
          </a:p>
          <a:p>
            <a:endParaRPr lang="en-US" dirty="0">
              <a:solidFill>
                <a:schemeClr val="tx1"/>
              </a:solidFill>
            </a:endParaRPr>
          </a:p>
        </p:txBody>
      </p:sp>
      <p:sp>
        <p:nvSpPr>
          <p:cNvPr id="9" name="Content Placeholder 5">
            <a:extLst>
              <a:ext uri="{FF2B5EF4-FFF2-40B4-BE49-F238E27FC236}">
                <a16:creationId xmlns:a16="http://schemas.microsoft.com/office/drawing/2014/main" id="{059B8011-F2B5-E147-B3B6-1BD052A68BD5}"/>
              </a:ext>
            </a:extLst>
          </p:cNvPr>
          <p:cNvSpPr txBox="1">
            <a:spLocks/>
          </p:cNvSpPr>
          <p:nvPr/>
        </p:nvSpPr>
        <p:spPr>
          <a:xfrm>
            <a:off x="4595148" y="1825625"/>
            <a:ext cx="3756949" cy="3950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Lets start by adding an </a:t>
            </a:r>
            <a:r>
              <a:rPr lang="en-US" b="1" i="1" dirty="0"/>
              <a:t>r0</a:t>
            </a:r>
            <a:r>
              <a:rPr lang="en-US" i="1" dirty="0"/>
              <a:t> </a:t>
            </a:r>
            <a:r>
              <a:rPr lang="en-US" dirty="0"/>
              <a:t>register as shown here</a:t>
            </a:r>
          </a:p>
          <a:p>
            <a:r>
              <a:rPr lang="en-US" dirty="0"/>
              <a:t>A few interesting things to note:</a:t>
            </a:r>
          </a:p>
          <a:p>
            <a:pPr lvl="1"/>
            <a:r>
              <a:rPr lang="en-US" dirty="0"/>
              <a:t>As with other RISC ISAs, </a:t>
            </a:r>
            <a:r>
              <a:rPr lang="en-US" i="1" dirty="0"/>
              <a:t>r0</a:t>
            </a:r>
            <a:r>
              <a:rPr lang="en-US" dirty="0"/>
              <a:t> is hardwired to “0”</a:t>
            </a:r>
          </a:p>
          <a:p>
            <a:pPr lvl="1"/>
            <a:r>
              <a:rPr lang="en-US" dirty="0"/>
              <a:t>Read-Only register</a:t>
            </a:r>
          </a:p>
          <a:p>
            <a:pPr lvl="1"/>
            <a:endParaRPr lang="en-US" dirty="0"/>
          </a:p>
        </p:txBody>
      </p:sp>
    </p:spTree>
    <p:extLst>
      <p:ext uri="{BB962C8B-B14F-4D97-AF65-F5344CB8AC3E}">
        <p14:creationId xmlns:p14="http://schemas.microsoft.com/office/powerpoint/2010/main" val="17714375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3: Define the register infrastructure cont.</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199" y="1825625"/>
            <a:ext cx="3756949" cy="3950142"/>
          </a:xfrm>
        </p:spPr>
        <p:txBody>
          <a:bodyPr>
            <a:normAutofit fontScale="85000" lnSpcReduction="20000"/>
          </a:bodyPr>
          <a:lstStyle/>
          <a:p>
            <a:r>
              <a:rPr lang="en-US" dirty="0"/>
              <a:t>Parameters</a:t>
            </a:r>
          </a:p>
          <a:p>
            <a:pPr lvl="1"/>
            <a:r>
              <a:rPr lang="en-US" i="1" u="sng" dirty="0" err="1"/>
              <a:t>RegName</a:t>
            </a:r>
            <a:r>
              <a:rPr lang="en-US" dirty="0"/>
              <a:t>: unique name of the register used in assembly code</a:t>
            </a:r>
          </a:p>
          <a:p>
            <a:pPr lvl="1"/>
            <a:r>
              <a:rPr lang="en-US" i="1" u="sng" dirty="0"/>
              <a:t>Width</a:t>
            </a:r>
            <a:r>
              <a:rPr lang="en-US" dirty="0"/>
              <a:t>: width of the register in bits</a:t>
            </a:r>
          </a:p>
          <a:p>
            <a:pPr lvl="2"/>
            <a:r>
              <a:rPr lang="en-US" dirty="0"/>
              <a:t>All of our registers here will be 64 bits</a:t>
            </a:r>
          </a:p>
          <a:p>
            <a:pPr lvl="1"/>
            <a:r>
              <a:rPr lang="en-US" i="1" u="sng" dirty="0"/>
              <a:t>Index</a:t>
            </a:r>
            <a:r>
              <a:rPr lang="en-US" dirty="0"/>
              <a:t>: the index within the respective register class, must be unique within the register class</a:t>
            </a:r>
          </a:p>
          <a:p>
            <a:pPr lvl="1"/>
            <a:r>
              <a:rPr lang="en-US" i="1" u="sng" dirty="0" err="1"/>
              <a:t>PseudoName</a:t>
            </a:r>
            <a:r>
              <a:rPr lang="en-US" dirty="0"/>
              <a:t>:</a:t>
            </a:r>
          </a:p>
          <a:p>
            <a:pPr lvl="2"/>
            <a:r>
              <a:rPr lang="en-US" dirty="0"/>
              <a:t>[Optional] Pseudo name that be also be utilized in assembly</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/LEVEL1/Step3</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8854633" y="1690688"/>
            <a:ext cx="3090440" cy="3911459"/>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tx1"/>
                </a:solidFill>
              </a:rPr>
              <a:t>Registers:</a:t>
            </a:r>
          </a:p>
          <a:p>
            <a:r>
              <a:rPr lang="en-US" sz="1600" dirty="0">
                <a:solidFill>
                  <a:schemeClr val="tx1"/>
                </a:solidFill>
              </a:rPr>
              <a:t>  - </a:t>
            </a:r>
            <a:r>
              <a:rPr lang="en-US" sz="1600" dirty="0" err="1">
                <a:solidFill>
                  <a:schemeClr val="tx1"/>
                </a:solidFill>
              </a:rPr>
              <a:t>RegName</a:t>
            </a:r>
            <a:r>
              <a:rPr lang="en-US" sz="1600" dirty="0">
                <a:solidFill>
                  <a:schemeClr val="tx1"/>
                </a:solidFill>
              </a:rPr>
              <a:t>: r0</a:t>
            </a:r>
          </a:p>
          <a:p>
            <a:r>
              <a:rPr lang="en-US" sz="1600" dirty="0">
                <a:solidFill>
                  <a:schemeClr val="tx1"/>
                </a:solidFill>
              </a:rPr>
              <a:t>    Width: 64</a:t>
            </a:r>
          </a:p>
          <a:p>
            <a:r>
              <a:rPr lang="en-US" sz="1600" dirty="0">
                <a:solidFill>
                  <a:schemeClr val="tx1"/>
                </a:solidFill>
              </a:rPr>
              <a:t>    Index: 0</a:t>
            </a:r>
          </a:p>
          <a:p>
            <a:r>
              <a:rPr lang="en-US" sz="1600" dirty="0">
                <a:solidFill>
                  <a:schemeClr val="tx1"/>
                </a:solidFill>
              </a:rPr>
              <a:t>    </a:t>
            </a:r>
            <a:r>
              <a:rPr lang="en-US" sz="1600" dirty="0" err="1">
                <a:solidFill>
                  <a:schemeClr val="tx1"/>
                </a:solidFill>
              </a:rPr>
              <a:t>PseudoName</a:t>
            </a:r>
            <a:r>
              <a:rPr lang="en-US" sz="1600" dirty="0">
                <a:solidFill>
                  <a:schemeClr val="tx1"/>
                </a:solidFill>
              </a:rPr>
              <a:t>: zero</a:t>
            </a:r>
          </a:p>
          <a:p>
            <a:r>
              <a:rPr lang="en-US" sz="1600" dirty="0">
                <a:solidFill>
                  <a:schemeClr val="tx1"/>
                </a:solidFill>
              </a:rPr>
              <a:t>    </a:t>
            </a:r>
            <a:r>
              <a:rPr lang="en-US" sz="1600" dirty="0" err="1">
                <a:solidFill>
                  <a:schemeClr val="tx1"/>
                </a:solidFill>
              </a:rPr>
              <a:t>IsFixedValue</a:t>
            </a:r>
            <a:r>
              <a:rPr lang="en-US" sz="1600" dirty="0">
                <a:solidFill>
                  <a:schemeClr val="tx1"/>
                </a:solidFill>
              </a:rPr>
              <a:t>: true</a:t>
            </a:r>
          </a:p>
          <a:p>
            <a:r>
              <a:rPr lang="en-US" sz="1600" dirty="0">
                <a:solidFill>
                  <a:schemeClr val="tx1"/>
                </a:solidFill>
              </a:rPr>
              <a:t>    </a:t>
            </a:r>
            <a:r>
              <a:rPr lang="en-US" sz="1600" dirty="0" err="1">
                <a:solidFill>
                  <a:schemeClr val="tx1"/>
                </a:solidFill>
              </a:rPr>
              <a:t>FixedValue</a:t>
            </a:r>
            <a:r>
              <a:rPr lang="en-US" sz="1600" dirty="0">
                <a:solidFill>
                  <a:schemeClr val="tx1"/>
                </a:solidFill>
              </a:rPr>
              <a:t>: 0</a:t>
            </a:r>
          </a:p>
          <a:p>
            <a:r>
              <a:rPr lang="en-US" sz="1600" dirty="0">
                <a:solidFill>
                  <a:schemeClr val="tx1"/>
                </a:solidFill>
              </a:rPr>
              <a:t>    </a:t>
            </a:r>
            <a:r>
              <a:rPr lang="en-US" sz="1600" dirty="0" err="1">
                <a:solidFill>
                  <a:schemeClr val="tx1"/>
                </a:solidFill>
              </a:rPr>
              <a:t>IsSIMD</a:t>
            </a:r>
            <a:r>
              <a:rPr lang="en-US" sz="1600" dirty="0">
                <a:solidFill>
                  <a:schemeClr val="tx1"/>
                </a:solidFill>
              </a:rPr>
              <a:t>: false</a:t>
            </a:r>
          </a:p>
          <a:p>
            <a:r>
              <a:rPr lang="en-US" sz="1600" dirty="0">
                <a:solidFill>
                  <a:schemeClr val="tx1"/>
                </a:solidFill>
              </a:rPr>
              <a:t>    </a:t>
            </a:r>
            <a:r>
              <a:rPr lang="en-US" sz="1600" dirty="0" err="1">
                <a:solidFill>
                  <a:schemeClr val="tx1"/>
                </a:solidFill>
              </a:rPr>
              <a:t>RWReg</a:t>
            </a:r>
            <a:r>
              <a:rPr lang="en-US" sz="1600" dirty="0">
                <a:solidFill>
                  <a:schemeClr val="tx1"/>
                </a:solidFill>
              </a:rPr>
              <a:t>: false</a:t>
            </a:r>
          </a:p>
          <a:p>
            <a:r>
              <a:rPr lang="en-US" sz="1600" dirty="0">
                <a:solidFill>
                  <a:schemeClr val="tx1"/>
                </a:solidFill>
              </a:rPr>
              <a:t>    </a:t>
            </a:r>
            <a:r>
              <a:rPr lang="en-US" sz="1600" dirty="0" err="1">
                <a:solidFill>
                  <a:schemeClr val="tx1"/>
                </a:solidFill>
              </a:rPr>
              <a:t>ROReg</a:t>
            </a:r>
            <a:r>
              <a:rPr lang="en-US" sz="1600" dirty="0">
                <a:solidFill>
                  <a:schemeClr val="tx1"/>
                </a:solidFill>
              </a:rPr>
              <a:t>: true</a:t>
            </a:r>
          </a:p>
          <a:p>
            <a:r>
              <a:rPr lang="en-US" sz="1600" dirty="0">
                <a:solidFill>
                  <a:schemeClr val="tx1"/>
                </a:solidFill>
              </a:rPr>
              <a:t>    </a:t>
            </a:r>
            <a:r>
              <a:rPr lang="en-US" sz="1600" dirty="0" err="1">
                <a:solidFill>
                  <a:schemeClr val="tx1"/>
                </a:solidFill>
              </a:rPr>
              <a:t>CSRReg</a:t>
            </a:r>
            <a:r>
              <a:rPr lang="en-US" sz="1600" dirty="0">
                <a:solidFill>
                  <a:schemeClr val="tx1"/>
                </a:solidFill>
              </a:rPr>
              <a:t>: false</a:t>
            </a:r>
          </a:p>
          <a:p>
            <a:r>
              <a:rPr lang="en-US" sz="1600" dirty="0">
                <a:solidFill>
                  <a:schemeClr val="tx1"/>
                </a:solidFill>
              </a:rPr>
              <a:t>    </a:t>
            </a:r>
            <a:r>
              <a:rPr lang="en-US" sz="1600" dirty="0" err="1">
                <a:solidFill>
                  <a:schemeClr val="tx1"/>
                </a:solidFill>
              </a:rPr>
              <a:t>AMSReg</a:t>
            </a:r>
            <a:r>
              <a:rPr lang="en-US" sz="1600" dirty="0">
                <a:solidFill>
                  <a:schemeClr val="tx1"/>
                </a:solidFill>
              </a:rPr>
              <a:t>: false</a:t>
            </a:r>
          </a:p>
          <a:p>
            <a:r>
              <a:rPr lang="en-US" sz="1600" dirty="0">
                <a:solidFill>
                  <a:schemeClr val="tx1"/>
                </a:solidFill>
              </a:rPr>
              <a:t>    </a:t>
            </a:r>
            <a:r>
              <a:rPr lang="en-US" sz="1600" dirty="0" err="1">
                <a:solidFill>
                  <a:schemeClr val="tx1"/>
                </a:solidFill>
              </a:rPr>
              <a:t>TUSReg</a:t>
            </a:r>
            <a:r>
              <a:rPr lang="en-US" sz="1600" dirty="0">
                <a:solidFill>
                  <a:schemeClr val="tx1"/>
                </a:solidFill>
              </a:rPr>
              <a:t>: false</a:t>
            </a:r>
          </a:p>
          <a:p>
            <a:r>
              <a:rPr lang="en-US" sz="1600" dirty="0">
                <a:solidFill>
                  <a:schemeClr val="tx1"/>
                </a:solidFill>
              </a:rPr>
              <a:t>    Shared: false</a:t>
            </a:r>
          </a:p>
          <a:p>
            <a:endParaRPr lang="en-US" dirty="0">
              <a:solidFill>
                <a:schemeClr val="tx1"/>
              </a:solidFill>
            </a:endParaRPr>
          </a:p>
          <a:p>
            <a:endParaRPr lang="en-US" dirty="0">
              <a:solidFill>
                <a:schemeClr val="tx1"/>
              </a:solidFill>
            </a:endParaRPr>
          </a:p>
        </p:txBody>
      </p:sp>
      <p:sp>
        <p:nvSpPr>
          <p:cNvPr id="9" name="Content Placeholder 5">
            <a:extLst>
              <a:ext uri="{FF2B5EF4-FFF2-40B4-BE49-F238E27FC236}">
                <a16:creationId xmlns:a16="http://schemas.microsoft.com/office/drawing/2014/main" id="{059B8011-F2B5-E147-B3B6-1BD052A68BD5}"/>
              </a:ext>
            </a:extLst>
          </p:cNvPr>
          <p:cNvSpPr txBox="1">
            <a:spLocks/>
          </p:cNvSpPr>
          <p:nvPr/>
        </p:nvSpPr>
        <p:spPr>
          <a:xfrm>
            <a:off x="4595148" y="1825625"/>
            <a:ext cx="3756949" cy="3950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Parameters</a:t>
            </a:r>
          </a:p>
          <a:p>
            <a:pPr lvl="1"/>
            <a:r>
              <a:rPr lang="en-US" i="1" u="sng" dirty="0" err="1"/>
              <a:t>IsFixedValue</a:t>
            </a:r>
            <a:r>
              <a:rPr lang="en-US" dirty="0"/>
              <a:t>: Is this register hardwired to a fixed value?  If ‘true’, then we must also have a “</a:t>
            </a:r>
            <a:r>
              <a:rPr lang="en-US" dirty="0" err="1"/>
              <a:t>FixedValue</a:t>
            </a:r>
            <a:r>
              <a:rPr lang="en-US" dirty="0"/>
              <a:t>” parameter</a:t>
            </a:r>
          </a:p>
          <a:p>
            <a:pPr lvl="1"/>
            <a:r>
              <a:rPr lang="en-US" i="1" u="sng" dirty="0" err="1"/>
              <a:t>FixedValue</a:t>
            </a:r>
            <a:r>
              <a:rPr lang="en-US" dirty="0"/>
              <a:t>: the decimal value of the hardwired register</a:t>
            </a:r>
          </a:p>
          <a:p>
            <a:pPr marL="457200" lvl="1" indent="0">
              <a:buNone/>
            </a:pPr>
            <a:endParaRPr lang="en-US" dirty="0"/>
          </a:p>
          <a:p>
            <a:pPr lvl="1"/>
            <a:endParaRPr lang="en-US" dirty="0"/>
          </a:p>
        </p:txBody>
      </p:sp>
    </p:spTree>
    <p:extLst>
      <p:ext uri="{BB962C8B-B14F-4D97-AF65-F5344CB8AC3E}">
        <p14:creationId xmlns:p14="http://schemas.microsoft.com/office/powerpoint/2010/main" val="31588237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3: Define the register infrastructure cont.</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199" y="1825625"/>
            <a:ext cx="3756949" cy="3950142"/>
          </a:xfrm>
        </p:spPr>
        <p:txBody>
          <a:bodyPr>
            <a:normAutofit fontScale="92500" lnSpcReduction="10000"/>
          </a:bodyPr>
          <a:lstStyle/>
          <a:p>
            <a:r>
              <a:rPr lang="en-US" dirty="0"/>
              <a:t>Parameters</a:t>
            </a:r>
          </a:p>
          <a:p>
            <a:pPr lvl="1"/>
            <a:r>
              <a:rPr lang="en-US" i="1" u="sng" dirty="0" err="1"/>
              <a:t>IsSIMD</a:t>
            </a:r>
            <a:r>
              <a:rPr lang="en-US" i="1" u="sng" dirty="0"/>
              <a:t>:</a:t>
            </a:r>
            <a:r>
              <a:rPr lang="en-US" dirty="0"/>
              <a:t> Is the register a SIMD register?</a:t>
            </a:r>
          </a:p>
          <a:p>
            <a:pPr lvl="1"/>
            <a:r>
              <a:rPr lang="en-US" i="1" u="sng" dirty="0" err="1"/>
              <a:t>RWReg</a:t>
            </a:r>
            <a:r>
              <a:rPr lang="en-US" dirty="0"/>
              <a:t>: Can we read and write this register?</a:t>
            </a:r>
          </a:p>
          <a:p>
            <a:pPr lvl="1"/>
            <a:r>
              <a:rPr lang="en-US" i="1" u="sng" dirty="0" err="1"/>
              <a:t>ROReg</a:t>
            </a:r>
            <a:r>
              <a:rPr lang="en-US" dirty="0"/>
              <a:t>: Is this register Read-Only (from assembly)?</a:t>
            </a:r>
          </a:p>
          <a:p>
            <a:pPr lvl="1"/>
            <a:r>
              <a:rPr lang="en-US" i="1" u="sng" dirty="0" err="1"/>
              <a:t>CSRReg</a:t>
            </a:r>
            <a:r>
              <a:rPr lang="en-US" dirty="0"/>
              <a:t>: Is this a configuration/status register?  Generally considered to be on slow data path</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/LEVEL1/Step3</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8854633" y="1690688"/>
            <a:ext cx="3090440" cy="3911459"/>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tx1"/>
                </a:solidFill>
              </a:rPr>
              <a:t>Registers:</a:t>
            </a:r>
          </a:p>
          <a:p>
            <a:r>
              <a:rPr lang="en-US" sz="1600" dirty="0">
                <a:solidFill>
                  <a:schemeClr val="tx1"/>
                </a:solidFill>
              </a:rPr>
              <a:t>  - </a:t>
            </a:r>
            <a:r>
              <a:rPr lang="en-US" sz="1600" dirty="0" err="1">
                <a:solidFill>
                  <a:schemeClr val="tx1"/>
                </a:solidFill>
              </a:rPr>
              <a:t>RegName</a:t>
            </a:r>
            <a:r>
              <a:rPr lang="en-US" sz="1600" dirty="0">
                <a:solidFill>
                  <a:schemeClr val="tx1"/>
                </a:solidFill>
              </a:rPr>
              <a:t>: r0</a:t>
            </a:r>
          </a:p>
          <a:p>
            <a:r>
              <a:rPr lang="en-US" sz="1600" dirty="0">
                <a:solidFill>
                  <a:schemeClr val="tx1"/>
                </a:solidFill>
              </a:rPr>
              <a:t>    Width: 64</a:t>
            </a:r>
          </a:p>
          <a:p>
            <a:r>
              <a:rPr lang="en-US" sz="1600" dirty="0">
                <a:solidFill>
                  <a:schemeClr val="tx1"/>
                </a:solidFill>
              </a:rPr>
              <a:t>    Index: 0</a:t>
            </a:r>
          </a:p>
          <a:p>
            <a:r>
              <a:rPr lang="en-US" sz="1600" dirty="0">
                <a:solidFill>
                  <a:schemeClr val="tx1"/>
                </a:solidFill>
              </a:rPr>
              <a:t>    </a:t>
            </a:r>
            <a:r>
              <a:rPr lang="en-US" sz="1600" dirty="0" err="1">
                <a:solidFill>
                  <a:schemeClr val="tx1"/>
                </a:solidFill>
              </a:rPr>
              <a:t>PseudoName</a:t>
            </a:r>
            <a:r>
              <a:rPr lang="en-US" sz="1600" dirty="0">
                <a:solidFill>
                  <a:schemeClr val="tx1"/>
                </a:solidFill>
              </a:rPr>
              <a:t>: zero</a:t>
            </a:r>
          </a:p>
          <a:p>
            <a:r>
              <a:rPr lang="en-US" sz="1600" dirty="0">
                <a:solidFill>
                  <a:schemeClr val="tx1"/>
                </a:solidFill>
              </a:rPr>
              <a:t>    </a:t>
            </a:r>
            <a:r>
              <a:rPr lang="en-US" sz="1600" dirty="0" err="1">
                <a:solidFill>
                  <a:schemeClr val="tx1"/>
                </a:solidFill>
              </a:rPr>
              <a:t>IsFixedValue</a:t>
            </a:r>
            <a:r>
              <a:rPr lang="en-US" sz="1600" dirty="0">
                <a:solidFill>
                  <a:schemeClr val="tx1"/>
                </a:solidFill>
              </a:rPr>
              <a:t>: true</a:t>
            </a:r>
          </a:p>
          <a:p>
            <a:r>
              <a:rPr lang="en-US" sz="1600" dirty="0">
                <a:solidFill>
                  <a:schemeClr val="tx1"/>
                </a:solidFill>
              </a:rPr>
              <a:t>    </a:t>
            </a:r>
            <a:r>
              <a:rPr lang="en-US" sz="1600" dirty="0" err="1">
                <a:solidFill>
                  <a:schemeClr val="tx1"/>
                </a:solidFill>
              </a:rPr>
              <a:t>FixedValue</a:t>
            </a:r>
            <a:r>
              <a:rPr lang="en-US" sz="1600" dirty="0">
                <a:solidFill>
                  <a:schemeClr val="tx1"/>
                </a:solidFill>
              </a:rPr>
              <a:t>: 0</a:t>
            </a:r>
          </a:p>
          <a:p>
            <a:r>
              <a:rPr lang="en-US" sz="1600" dirty="0">
                <a:solidFill>
                  <a:schemeClr val="tx1"/>
                </a:solidFill>
              </a:rPr>
              <a:t>    </a:t>
            </a:r>
            <a:r>
              <a:rPr lang="en-US" sz="1600" dirty="0" err="1">
                <a:solidFill>
                  <a:schemeClr val="tx1"/>
                </a:solidFill>
              </a:rPr>
              <a:t>IsSIMD</a:t>
            </a:r>
            <a:r>
              <a:rPr lang="en-US" sz="1600" dirty="0">
                <a:solidFill>
                  <a:schemeClr val="tx1"/>
                </a:solidFill>
              </a:rPr>
              <a:t>: false</a:t>
            </a:r>
          </a:p>
          <a:p>
            <a:r>
              <a:rPr lang="en-US" sz="1600" dirty="0">
                <a:solidFill>
                  <a:schemeClr val="tx1"/>
                </a:solidFill>
              </a:rPr>
              <a:t>    </a:t>
            </a:r>
            <a:r>
              <a:rPr lang="en-US" sz="1600" dirty="0" err="1">
                <a:solidFill>
                  <a:schemeClr val="tx1"/>
                </a:solidFill>
              </a:rPr>
              <a:t>RWReg</a:t>
            </a:r>
            <a:r>
              <a:rPr lang="en-US" sz="1600" dirty="0">
                <a:solidFill>
                  <a:schemeClr val="tx1"/>
                </a:solidFill>
              </a:rPr>
              <a:t>: false</a:t>
            </a:r>
          </a:p>
          <a:p>
            <a:r>
              <a:rPr lang="en-US" sz="1600" dirty="0">
                <a:solidFill>
                  <a:schemeClr val="tx1"/>
                </a:solidFill>
              </a:rPr>
              <a:t>    </a:t>
            </a:r>
            <a:r>
              <a:rPr lang="en-US" sz="1600" dirty="0" err="1">
                <a:solidFill>
                  <a:schemeClr val="tx1"/>
                </a:solidFill>
              </a:rPr>
              <a:t>ROReg</a:t>
            </a:r>
            <a:r>
              <a:rPr lang="en-US" sz="1600" dirty="0">
                <a:solidFill>
                  <a:schemeClr val="tx1"/>
                </a:solidFill>
              </a:rPr>
              <a:t>: true</a:t>
            </a:r>
          </a:p>
          <a:p>
            <a:r>
              <a:rPr lang="en-US" sz="1600" dirty="0">
                <a:solidFill>
                  <a:schemeClr val="tx1"/>
                </a:solidFill>
              </a:rPr>
              <a:t>    </a:t>
            </a:r>
            <a:r>
              <a:rPr lang="en-US" sz="1600" dirty="0" err="1">
                <a:solidFill>
                  <a:schemeClr val="tx1"/>
                </a:solidFill>
              </a:rPr>
              <a:t>CSRReg</a:t>
            </a:r>
            <a:r>
              <a:rPr lang="en-US" sz="1600" dirty="0">
                <a:solidFill>
                  <a:schemeClr val="tx1"/>
                </a:solidFill>
              </a:rPr>
              <a:t>: false</a:t>
            </a:r>
          </a:p>
          <a:p>
            <a:r>
              <a:rPr lang="en-US" sz="1600" dirty="0">
                <a:solidFill>
                  <a:schemeClr val="tx1"/>
                </a:solidFill>
              </a:rPr>
              <a:t>    </a:t>
            </a:r>
            <a:r>
              <a:rPr lang="en-US" sz="1600" dirty="0" err="1">
                <a:solidFill>
                  <a:schemeClr val="tx1"/>
                </a:solidFill>
              </a:rPr>
              <a:t>AMSReg</a:t>
            </a:r>
            <a:r>
              <a:rPr lang="en-US" sz="1600" dirty="0">
                <a:solidFill>
                  <a:schemeClr val="tx1"/>
                </a:solidFill>
              </a:rPr>
              <a:t>: false</a:t>
            </a:r>
          </a:p>
          <a:p>
            <a:r>
              <a:rPr lang="en-US" sz="1600" dirty="0">
                <a:solidFill>
                  <a:schemeClr val="tx1"/>
                </a:solidFill>
              </a:rPr>
              <a:t>    </a:t>
            </a:r>
            <a:r>
              <a:rPr lang="en-US" sz="1600" dirty="0" err="1">
                <a:solidFill>
                  <a:schemeClr val="tx1"/>
                </a:solidFill>
              </a:rPr>
              <a:t>TUSReg</a:t>
            </a:r>
            <a:r>
              <a:rPr lang="en-US" sz="1600" dirty="0">
                <a:solidFill>
                  <a:schemeClr val="tx1"/>
                </a:solidFill>
              </a:rPr>
              <a:t>: false</a:t>
            </a:r>
          </a:p>
          <a:p>
            <a:r>
              <a:rPr lang="en-US" sz="1600" dirty="0">
                <a:solidFill>
                  <a:schemeClr val="tx1"/>
                </a:solidFill>
              </a:rPr>
              <a:t>    Shared: false</a:t>
            </a:r>
          </a:p>
          <a:p>
            <a:endParaRPr lang="en-US" dirty="0">
              <a:solidFill>
                <a:schemeClr val="tx1"/>
              </a:solidFill>
            </a:endParaRPr>
          </a:p>
          <a:p>
            <a:endParaRPr lang="en-US" dirty="0">
              <a:solidFill>
                <a:schemeClr val="tx1"/>
              </a:solidFill>
            </a:endParaRPr>
          </a:p>
        </p:txBody>
      </p:sp>
      <p:sp>
        <p:nvSpPr>
          <p:cNvPr id="9" name="Content Placeholder 5">
            <a:extLst>
              <a:ext uri="{FF2B5EF4-FFF2-40B4-BE49-F238E27FC236}">
                <a16:creationId xmlns:a16="http://schemas.microsoft.com/office/drawing/2014/main" id="{059B8011-F2B5-E147-B3B6-1BD052A68BD5}"/>
              </a:ext>
            </a:extLst>
          </p:cNvPr>
          <p:cNvSpPr txBox="1">
            <a:spLocks/>
          </p:cNvSpPr>
          <p:nvPr/>
        </p:nvSpPr>
        <p:spPr>
          <a:xfrm>
            <a:off x="4595148" y="1825625"/>
            <a:ext cx="3756949" cy="395014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Parameters</a:t>
            </a:r>
          </a:p>
          <a:p>
            <a:pPr lvl="1"/>
            <a:r>
              <a:rPr lang="en-US" i="1" u="sng" dirty="0" err="1"/>
              <a:t>AMSReg</a:t>
            </a:r>
            <a:r>
              <a:rPr lang="en-US" dirty="0"/>
              <a:t>: Is this an arithmetic machine state register?  This forces the registers to reside within the ALU pipeline</a:t>
            </a:r>
          </a:p>
          <a:p>
            <a:pPr lvl="1"/>
            <a:r>
              <a:rPr lang="en-US" i="1" u="sng" dirty="0" err="1"/>
              <a:t>TUSReg</a:t>
            </a:r>
            <a:r>
              <a:rPr lang="en-US" dirty="0"/>
              <a:t>: Is this register shared across thread units?  Thread units are duplicated register files for symmetric multi-threading within a core.  If set to false, then each thread unit will get a unique copy of this register</a:t>
            </a:r>
          </a:p>
          <a:p>
            <a:pPr lvl="1"/>
            <a:r>
              <a:rPr lang="en-US" i="1" u="sng" dirty="0"/>
              <a:t>Shared</a:t>
            </a:r>
            <a:r>
              <a:rPr lang="en-US" dirty="0"/>
              <a:t>: Is this register shared across multiple cores?  Configuration registers are generally shared</a:t>
            </a:r>
          </a:p>
          <a:p>
            <a:pPr marL="457200" lvl="1" indent="0">
              <a:buNone/>
            </a:pPr>
            <a:endParaRPr lang="en-US" dirty="0"/>
          </a:p>
          <a:p>
            <a:pPr lvl="1"/>
            <a:endParaRPr lang="en-US" dirty="0"/>
          </a:p>
        </p:txBody>
      </p:sp>
    </p:spTree>
    <p:extLst>
      <p:ext uri="{BB962C8B-B14F-4D97-AF65-F5344CB8AC3E}">
        <p14:creationId xmlns:p14="http://schemas.microsoft.com/office/powerpoint/2010/main" val="6693844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9C82E-C95F-FF43-9808-C37831093D43}"/>
              </a:ext>
            </a:extLst>
          </p:cNvPr>
          <p:cNvSpPr>
            <a:spLocks noGrp="1"/>
          </p:cNvSpPr>
          <p:nvPr>
            <p:ph type="title"/>
          </p:nvPr>
        </p:nvSpPr>
        <p:spPr/>
        <p:txBody>
          <a:bodyPr/>
          <a:lstStyle/>
          <a:p>
            <a:r>
              <a:rPr lang="en-US" dirty="0"/>
              <a:t>Step 3: Register Parameters</a:t>
            </a:r>
          </a:p>
        </p:txBody>
      </p:sp>
      <p:sp>
        <p:nvSpPr>
          <p:cNvPr id="4" name="Footer Placeholder 3">
            <a:extLst>
              <a:ext uri="{FF2B5EF4-FFF2-40B4-BE49-F238E27FC236}">
                <a16:creationId xmlns:a16="http://schemas.microsoft.com/office/drawing/2014/main" id="{BED018C8-4241-F947-9DC6-16F0542B8D52}"/>
              </a:ext>
            </a:extLst>
          </p:cNvPr>
          <p:cNvSpPr>
            <a:spLocks noGrp="1"/>
          </p:cNvSpPr>
          <p:nvPr>
            <p:ph type="ftr" sz="quarter" idx="11"/>
          </p:nvPr>
        </p:nvSpPr>
        <p:spPr/>
        <p:txBody>
          <a:bodyPr/>
          <a:lstStyle/>
          <a:p>
            <a:r>
              <a:rPr lang="en-US"/>
              <a:t>Tactical Computing Laboratories</a:t>
            </a:r>
            <a:endParaRPr lang="en-US" dirty="0"/>
          </a:p>
        </p:txBody>
      </p:sp>
      <p:sp>
        <p:nvSpPr>
          <p:cNvPr id="5" name="Rectangle 4">
            <a:extLst>
              <a:ext uri="{FF2B5EF4-FFF2-40B4-BE49-F238E27FC236}">
                <a16:creationId xmlns:a16="http://schemas.microsoft.com/office/drawing/2014/main" id="{8420F181-3AFD-8C49-890F-2E62B5D27ED9}"/>
              </a:ext>
            </a:extLst>
          </p:cNvPr>
          <p:cNvSpPr/>
          <p:nvPr/>
        </p:nvSpPr>
        <p:spPr>
          <a:xfrm>
            <a:off x="1284791" y="5117588"/>
            <a:ext cx="1226916" cy="49771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REGISTER</a:t>
            </a:r>
            <a:r>
              <a:rPr lang="en-US" dirty="0"/>
              <a:t> </a:t>
            </a:r>
          </a:p>
        </p:txBody>
      </p:sp>
      <p:sp>
        <p:nvSpPr>
          <p:cNvPr id="6" name="Up-Down Arrow 5">
            <a:extLst>
              <a:ext uri="{FF2B5EF4-FFF2-40B4-BE49-F238E27FC236}">
                <a16:creationId xmlns:a16="http://schemas.microsoft.com/office/drawing/2014/main" id="{B303828C-F922-A443-85EB-C91DE00DE461}"/>
              </a:ext>
            </a:extLst>
          </p:cNvPr>
          <p:cNvSpPr/>
          <p:nvPr/>
        </p:nvSpPr>
        <p:spPr>
          <a:xfrm>
            <a:off x="1446836" y="3429000"/>
            <a:ext cx="902825" cy="1688588"/>
          </a:xfrm>
          <a:prstGeom prst="upDown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AD5BC25C-7198-E344-8988-A437749181A0}"/>
              </a:ext>
            </a:extLst>
          </p:cNvPr>
          <p:cNvSpPr txBox="1"/>
          <p:nvPr/>
        </p:nvSpPr>
        <p:spPr>
          <a:xfrm>
            <a:off x="208344" y="5181778"/>
            <a:ext cx="1076447" cy="369332"/>
          </a:xfrm>
          <a:prstGeom prst="rect">
            <a:avLst/>
          </a:prstGeom>
          <a:noFill/>
        </p:spPr>
        <p:txBody>
          <a:bodyPr wrap="square" rtlCol="0">
            <a:spAutoFit/>
          </a:bodyPr>
          <a:lstStyle/>
          <a:p>
            <a:pPr algn="r"/>
            <a:r>
              <a:rPr lang="en-US" dirty="0"/>
              <a:t>Register</a:t>
            </a:r>
          </a:p>
        </p:txBody>
      </p:sp>
      <p:sp>
        <p:nvSpPr>
          <p:cNvPr id="8" name="TextBox 7">
            <a:extLst>
              <a:ext uri="{FF2B5EF4-FFF2-40B4-BE49-F238E27FC236}">
                <a16:creationId xmlns:a16="http://schemas.microsoft.com/office/drawing/2014/main" id="{AB5E08A0-6E3D-154B-8AA9-951D180BF2A0}"/>
              </a:ext>
            </a:extLst>
          </p:cNvPr>
          <p:cNvSpPr txBox="1"/>
          <p:nvPr/>
        </p:nvSpPr>
        <p:spPr>
          <a:xfrm>
            <a:off x="57876" y="4088628"/>
            <a:ext cx="1226916" cy="369332"/>
          </a:xfrm>
          <a:prstGeom prst="rect">
            <a:avLst/>
          </a:prstGeom>
          <a:noFill/>
        </p:spPr>
        <p:txBody>
          <a:bodyPr wrap="square" rtlCol="0">
            <a:spAutoFit/>
          </a:bodyPr>
          <a:lstStyle/>
          <a:p>
            <a:pPr algn="r"/>
            <a:r>
              <a:rPr lang="en-US" dirty="0"/>
              <a:t>Data Path</a:t>
            </a:r>
          </a:p>
        </p:txBody>
      </p:sp>
      <p:sp>
        <p:nvSpPr>
          <p:cNvPr id="9" name="Rectangle 8">
            <a:extLst>
              <a:ext uri="{FF2B5EF4-FFF2-40B4-BE49-F238E27FC236}">
                <a16:creationId xmlns:a16="http://schemas.microsoft.com/office/drawing/2014/main" id="{9A7C07C8-C046-0246-8991-92390E633852}"/>
              </a:ext>
            </a:extLst>
          </p:cNvPr>
          <p:cNvSpPr/>
          <p:nvPr/>
        </p:nvSpPr>
        <p:spPr>
          <a:xfrm>
            <a:off x="1284791" y="2414506"/>
            <a:ext cx="1226916" cy="101449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ALU/</a:t>
            </a:r>
          </a:p>
          <a:p>
            <a:pPr algn="ctr"/>
            <a:r>
              <a:rPr lang="en-US" dirty="0">
                <a:solidFill>
                  <a:schemeClr val="tx1"/>
                </a:solidFill>
              </a:rPr>
              <a:t>Pipeline</a:t>
            </a:r>
            <a:r>
              <a:rPr lang="en-US" dirty="0"/>
              <a:t> </a:t>
            </a:r>
          </a:p>
        </p:txBody>
      </p:sp>
      <p:sp>
        <p:nvSpPr>
          <p:cNvPr id="10" name="TextBox 9">
            <a:extLst>
              <a:ext uri="{FF2B5EF4-FFF2-40B4-BE49-F238E27FC236}">
                <a16:creationId xmlns:a16="http://schemas.microsoft.com/office/drawing/2014/main" id="{B08033C1-F3DC-DD45-9F75-086C866C7C2C}"/>
              </a:ext>
            </a:extLst>
          </p:cNvPr>
          <p:cNvSpPr txBox="1"/>
          <p:nvPr/>
        </p:nvSpPr>
        <p:spPr>
          <a:xfrm>
            <a:off x="0" y="2737087"/>
            <a:ext cx="1226916" cy="369332"/>
          </a:xfrm>
          <a:prstGeom prst="rect">
            <a:avLst/>
          </a:prstGeom>
          <a:noFill/>
        </p:spPr>
        <p:txBody>
          <a:bodyPr wrap="square" rtlCol="0">
            <a:spAutoFit/>
          </a:bodyPr>
          <a:lstStyle/>
          <a:p>
            <a:pPr algn="r"/>
            <a:r>
              <a:rPr lang="en-US" dirty="0"/>
              <a:t>ALU</a:t>
            </a:r>
          </a:p>
        </p:txBody>
      </p:sp>
      <p:cxnSp>
        <p:nvCxnSpPr>
          <p:cNvPr id="12" name="Straight Connector 11">
            <a:extLst>
              <a:ext uri="{FF2B5EF4-FFF2-40B4-BE49-F238E27FC236}">
                <a16:creationId xmlns:a16="http://schemas.microsoft.com/office/drawing/2014/main" id="{9E80BAFB-5F0D-7F4F-8FFF-2F028AACE7FC}"/>
              </a:ext>
            </a:extLst>
          </p:cNvPr>
          <p:cNvCxnSpPr>
            <a:cxnSpLocks/>
          </p:cNvCxnSpPr>
          <p:nvPr/>
        </p:nvCxnSpPr>
        <p:spPr>
          <a:xfrm>
            <a:off x="2615878" y="1748563"/>
            <a:ext cx="0" cy="4607787"/>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3C297BA-32F6-C541-BE39-AD66DA8A4F14}"/>
              </a:ext>
            </a:extLst>
          </p:cNvPr>
          <p:cNvSpPr txBox="1"/>
          <p:nvPr/>
        </p:nvSpPr>
        <p:spPr>
          <a:xfrm>
            <a:off x="1284791" y="2122746"/>
            <a:ext cx="1226916" cy="307777"/>
          </a:xfrm>
          <a:prstGeom prst="rect">
            <a:avLst/>
          </a:prstGeom>
          <a:noFill/>
        </p:spPr>
        <p:txBody>
          <a:bodyPr wrap="square" rtlCol="0">
            <a:spAutoFit/>
          </a:bodyPr>
          <a:lstStyle/>
          <a:p>
            <a:pPr algn="ctr"/>
            <a:r>
              <a:rPr lang="en-US" sz="1400" b="1" dirty="0" err="1"/>
              <a:t>RWReg</a:t>
            </a:r>
            <a:r>
              <a:rPr lang="en-US" sz="1400" b="1" dirty="0"/>
              <a:t>=true</a:t>
            </a:r>
          </a:p>
        </p:txBody>
      </p:sp>
      <p:sp>
        <p:nvSpPr>
          <p:cNvPr id="15" name="Rectangle 14">
            <a:extLst>
              <a:ext uri="{FF2B5EF4-FFF2-40B4-BE49-F238E27FC236}">
                <a16:creationId xmlns:a16="http://schemas.microsoft.com/office/drawing/2014/main" id="{9FCC2FAF-26CC-6442-971B-E7905FAFEBE4}"/>
              </a:ext>
            </a:extLst>
          </p:cNvPr>
          <p:cNvSpPr/>
          <p:nvPr/>
        </p:nvSpPr>
        <p:spPr>
          <a:xfrm>
            <a:off x="2696901" y="5117588"/>
            <a:ext cx="1226916" cy="49771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REGISTER</a:t>
            </a:r>
            <a:r>
              <a:rPr lang="en-US" dirty="0"/>
              <a:t> </a:t>
            </a:r>
          </a:p>
        </p:txBody>
      </p:sp>
      <p:sp>
        <p:nvSpPr>
          <p:cNvPr id="17" name="Rectangle 16">
            <a:extLst>
              <a:ext uri="{FF2B5EF4-FFF2-40B4-BE49-F238E27FC236}">
                <a16:creationId xmlns:a16="http://schemas.microsoft.com/office/drawing/2014/main" id="{FDB16E4B-A30E-D646-B1C7-097655CBF298}"/>
              </a:ext>
            </a:extLst>
          </p:cNvPr>
          <p:cNvSpPr/>
          <p:nvPr/>
        </p:nvSpPr>
        <p:spPr>
          <a:xfrm>
            <a:off x="2696901" y="2414506"/>
            <a:ext cx="1226916" cy="101449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ALU/</a:t>
            </a:r>
          </a:p>
          <a:p>
            <a:pPr algn="ctr"/>
            <a:r>
              <a:rPr lang="en-US" dirty="0">
                <a:solidFill>
                  <a:schemeClr val="tx1"/>
                </a:solidFill>
              </a:rPr>
              <a:t>Pipeline</a:t>
            </a:r>
            <a:r>
              <a:rPr lang="en-US" dirty="0"/>
              <a:t> </a:t>
            </a:r>
          </a:p>
        </p:txBody>
      </p:sp>
      <p:cxnSp>
        <p:nvCxnSpPr>
          <p:cNvPr id="18" name="Straight Connector 17">
            <a:extLst>
              <a:ext uri="{FF2B5EF4-FFF2-40B4-BE49-F238E27FC236}">
                <a16:creationId xmlns:a16="http://schemas.microsoft.com/office/drawing/2014/main" id="{FB8F6D42-E114-DF43-9CDE-D4607B4231AE}"/>
              </a:ext>
            </a:extLst>
          </p:cNvPr>
          <p:cNvCxnSpPr>
            <a:cxnSpLocks/>
          </p:cNvCxnSpPr>
          <p:nvPr/>
        </p:nvCxnSpPr>
        <p:spPr>
          <a:xfrm>
            <a:off x="4027988" y="1748563"/>
            <a:ext cx="0" cy="4607787"/>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3BD6C9C-BFE5-094D-BD9E-19D20D631B47}"/>
              </a:ext>
            </a:extLst>
          </p:cNvPr>
          <p:cNvSpPr txBox="1"/>
          <p:nvPr/>
        </p:nvSpPr>
        <p:spPr>
          <a:xfrm>
            <a:off x="2696901" y="2122746"/>
            <a:ext cx="1226916" cy="307777"/>
          </a:xfrm>
          <a:prstGeom prst="rect">
            <a:avLst/>
          </a:prstGeom>
          <a:noFill/>
        </p:spPr>
        <p:txBody>
          <a:bodyPr wrap="square" rtlCol="0">
            <a:spAutoFit/>
          </a:bodyPr>
          <a:lstStyle/>
          <a:p>
            <a:pPr algn="ctr"/>
            <a:r>
              <a:rPr lang="en-US" sz="1400" b="1" dirty="0" err="1"/>
              <a:t>ROReg</a:t>
            </a:r>
            <a:r>
              <a:rPr lang="en-US" sz="1400" b="1" dirty="0"/>
              <a:t>=true</a:t>
            </a:r>
          </a:p>
        </p:txBody>
      </p:sp>
      <p:sp>
        <p:nvSpPr>
          <p:cNvPr id="20" name="Up Arrow 19">
            <a:extLst>
              <a:ext uri="{FF2B5EF4-FFF2-40B4-BE49-F238E27FC236}">
                <a16:creationId xmlns:a16="http://schemas.microsoft.com/office/drawing/2014/main" id="{61602F8C-711D-5149-9E24-85FDF5DADC68}"/>
              </a:ext>
            </a:extLst>
          </p:cNvPr>
          <p:cNvSpPr/>
          <p:nvPr/>
        </p:nvSpPr>
        <p:spPr>
          <a:xfrm>
            <a:off x="2882096" y="3429000"/>
            <a:ext cx="902824" cy="1688588"/>
          </a:xfrm>
          <a:prstGeom prst="up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Up-Down Arrow 22">
            <a:extLst>
              <a:ext uri="{FF2B5EF4-FFF2-40B4-BE49-F238E27FC236}">
                <a16:creationId xmlns:a16="http://schemas.microsoft.com/office/drawing/2014/main" id="{B085E671-D67C-B645-B6FF-DC3CCA492EB3}"/>
              </a:ext>
            </a:extLst>
          </p:cNvPr>
          <p:cNvSpPr/>
          <p:nvPr/>
        </p:nvSpPr>
        <p:spPr>
          <a:xfrm>
            <a:off x="4282631" y="3429000"/>
            <a:ext cx="902825" cy="1688588"/>
          </a:xfrm>
          <a:prstGeom prst="upDown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09EB799B-4AD7-7C40-BCDD-547C9DF84789}"/>
              </a:ext>
            </a:extLst>
          </p:cNvPr>
          <p:cNvSpPr/>
          <p:nvPr/>
        </p:nvSpPr>
        <p:spPr>
          <a:xfrm>
            <a:off x="4120586" y="2414506"/>
            <a:ext cx="1226916" cy="101449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ALU/</a:t>
            </a:r>
          </a:p>
          <a:p>
            <a:pPr algn="ctr"/>
            <a:r>
              <a:rPr lang="en-US" dirty="0">
                <a:solidFill>
                  <a:schemeClr val="tx1"/>
                </a:solidFill>
              </a:rPr>
              <a:t>Pipeline</a:t>
            </a:r>
            <a:r>
              <a:rPr lang="en-US" dirty="0"/>
              <a:t> </a:t>
            </a:r>
          </a:p>
        </p:txBody>
      </p:sp>
      <p:cxnSp>
        <p:nvCxnSpPr>
          <p:cNvPr id="25" name="Straight Connector 24">
            <a:extLst>
              <a:ext uri="{FF2B5EF4-FFF2-40B4-BE49-F238E27FC236}">
                <a16:creationId xmlns:a16="http://schemas.microsoft.com/office/drawing/2014/main" id="{91281794-A376-694A-ABD9-8F35B7DC33D4}"/>
              </a:ext>
            </a:extLst>
          </p:cNvPr>
          <p:cNvCxnSpPr>
            <a:cxnSpLocks/>
          </p:cNvCxnSpPr>
          <p:nvPr/>
        </p:nvCxnSpPr>
        <p:spPr>
          <a:xfrm>
            <a:off x="5451673" y="1748563"/>
            <a:ext cx="0" cy="4607787"/>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2775859-7BCD-DC4C-9523-542346C1DACD}"/>
              </a:ext>
            </a:extLst>
          </p:cNvPr>
          <p:cNvSpPr txBox="1"/>
          <p:nvPr/>
        </p:nvSpPr>
        <p:spPr>
          <a:xfrm>
            <a:off x="4120586" y="2122746"/>
            <a:ext cx="1226916" cy="307777"/>
          </a:xfrm>
          <a:prstGeom prst="rect">
            <a:avLst/>
          </a:prstGeom>
          <a:noFill/>
        </p:spPr>
        <p:txBody>
          <a:bodyPr wrap="square" rtlCol="0">
            <a:spAutoFit/>
          </a:bodyPr>
          <a:lstStyle/>
          <a:p>
            <a:pPr algn="ctr"/>
            <a:r>
              <a:rPr lang="en-US" sz="1400" b="1" dirty="0" err="1"/>
              <a:t>IsSIMD</a:t>
            </a:r>
            <a:r>
              <a:rPr lang="en-US" sz="1400" b="1" dirty="0"/>
              <a:t>=true</a:t>
            </a:r>
          </a:p>
        </p:txBody>
      </p:sp>
      <p:grpSp>
        <p:nvGrpSpPr>
          <p:cNvPr id="33" name="Group 32">
            <a:extLst>
              <a:ext uri="{FF2B5EF4-FFF2-40B4-BE49-F238E27FC236}">
                <a16:creationId xmlns:a16="http://schemas.microsoft.com/office/drawing/2014/main" id="{43F94121-DA2A-0841-A319-8ADF22419B98}"/>
              </a:ext>
            </a:extLst>
          </p:cNvPr>
          <p:cNvGrpSpPr/>
          <p:nvPr/>
        </p:nvGrpSpPr>
        <p:grpSpPr>
          <a:xfrm>
            <a:off x="4190034" y="5119383"/>
            <a:ext cx="1064868" cy="500126"/>
            <a:chOff x="2696902" y="5612886"/>
            <a:chExt cx="1064868" cy="500126"/>
          </a:xfrm>
        </p:grpSpPr>
        <p:sp>
          <p:nvSpPr>
            <p:cNvPr id="22" name="Rectangle 21">
              <a:extLst>
                <a:ext uri="{FF2B5EF4-FFF2-40B4-BE49-F238E27FC236}">
                  <a16:creationId xmlns:a16="http://schemas.microsoft.com/office/drawing/2014/main" id="{A9C1E9EB-7576-ED48-AFE4-5B1CCD08C280}"/>
                </a:ext>
              </a:extLst>
            </p:cNvPr>
            <p:cNvSpPr/>
            <p:nvPr/>
          </p:nvSpPr>
          <p:spPr>
            <a:xfrm>
              <a:off x="2696902" y="5613463"/>
              <a:ext cx="266216" cy="49771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0" name="Rectangle 29">
              <a:extLst>
                <a:ext uri="{FF2B5EF4-FFF2-40B4-BE49-F238E27FC236}">
                  <a16:creationId xmlns:a16="http://schemas.microsoft.com/office/drawing/2014/main" id="{7203905D-63C0-C14C-BFFB-914478900756}"/>
                </a:ext>
              </a:extLst>
            </p:cNvPr>
            <p:cNvSpPr/>
            <p:nvPr/>
          </p:nvSpPr>
          <p:spPr>
            <a:xfrm>
              <a:off x="2963119" y="5615300"/>
              <a:ext cx="266216" cy="49771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1" name="Rectangle 30">
              <a:extLst>
                <a:ext uri="{FF2B5EF4-FFF2-40B4-BE49-F238E27FC236}">
                  <a16:creationId xmlns:a16="http://schemas.microsoft.com/office/drawing/2014/main" id="{93CAF3BF-D5CF-6445-8A26-29C8F9869C48}"/>
                </a:ext>
              </a:extLst>
            </p:cNvPr>
            <p:cNvSpPr/>
            <p:nvPr/>
          </p:nvSpPr>
          <p:spPr>
            <a:xfrm>
              <a:off x="3229337" y="5615300"/>
              <a:ext cx="266216" cy="49771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2" name="Rectangle 31">
              <a:extLst>
                <a:ext uri="{FF2B5EF4-FFF2-40B4-BE49-F238E27FC236}">
                  <a16:creationId xmlns:a16="http://schemas.microsoft.com/office/drawing/2014/main" id="{1FD5B663-2DE6-8441-A1C7-1561F26F77A7}"/>
                </a:ext>
              </a:extLst>
            </p:cNvPr>
            <p:cNvSpPr/>
            <p:nvPr/>
          </p:nvSpPr>
          <p:spPr>
            <a:xfrm>
              <a:off x="3495554" y="5612886"/>
              <a:ext cx="266216" cy="49771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Rectangle 33">
            <a:extLst>
              <a:ext uri="{FF2B5EF4-FFF2-40B4-BE49-F238E27FC236}">
                <a16:creationId xmlns:a16="http://schemas.microsoft.com/office/drawing/2014/main" id="{30BEAE5D-CF29-1D4E-AD6C-85CF67375175}"/>
              </a:ext>
            </a:extLst>
          </p:cNvPr>
          <p:cNvSpPr/>
          <p:nvPr/>
        </p:nvSpPr>
        <p:spPr>
          <a:xfrm>
            <a:off x="5522082" y="5117588"/>
            <a:ext cx="1226916" cy="49771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REGISTER</a:t>
            </a:r>
            <a:r>
              <a:rPr lang="en-US" dirty="0"/>
              <a:t> </a:t>
            </a:r>
          </a:p>
        </p:txBody>
      </p:sp>
      <p:sp>
        <p:nvSpPr>
          <p:cNvPr id="35" name="Up-Down Arrow 34">
            <a:extLst>
              <a:ext uri="{FF2B5EF4-FFF2-40B4-BE49-F238E27FC236}">
                <a16:creationId xmlns:a16="http://schemas.microsoft.com/office/drawing/2014/main" id="{115DF4C4-079A-7948-931A-0D7951B7B1C6}"/>
              </a:ext>
            </a:extLst>
          </p:cNvPr>
          <p:cNvSpPr/>
          <p:nvPr/>
        </p:nvSpPr>
        <p:spPr>
          <a:xfrm>
            <a:off x="5972691" y="3429000"/>
            <a:ext cx="336627" cy="1688588"/>
          </a:xfrm>
          <a:prstGeom prst="upDown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1D27C0E1-CFB6-664E-9543-C57CF9B963B2}"/>
              </a:ext>
            </a:extLst>
          </p:cNvPr>
          <p:cNvSpPr/>
          <p:nvPr/>
        </p:nvSpPr>
        <p:spPr>
          <a:xfrm>
            <a:off x="5522082" y="2414506"/>
            <a:ext cx="1226916" cy="101449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ALU/</a:t>
            </a:r>
          </a:p>
          <a:p>
            <a:pPr algn="ctr"/>
            <a:r>
              <a:rPr lang="en-US" dirty="0">
                <a:solidFill>
                  <a:schemeClr val="tx1"/>
                </a:solidFill>
              </a:rPr>
              <a:t>Pipeline</a:t>
            </a:r>
            <a:r>
              <a:rPr lang="en-US" dirty="0"/>
              <a:t> </a:t>
            </a:r>
          </a:p>
        </p:txBody>
      </p:sp>
      <p:sp>
        <p:nvSpPr>
          <p:cNvPr id="37" name="TextBox 36">
            <a:extLst>
              <a:ext uri="{FF2B5EF4-FFF2-40B4-BE49-F238E27FC236}">
                <a16:creationId xmlns:a16="http://schemas.microsoft.com/office/drawing/2014/main" id="{59A5A227-D6AB-3442-A603-41C36BFFF2EC}"/>
              </a:ext>
            </a:extLst>
          </p:cNvPr>
          <p:cNvSpPr txBox="1"/>
          <p:nvPr/>
        </p:nvSpPr>
        <p:spPr>
          <a:xfrm>
            <a:off x="5522082" y="2122746"/>
            <a:ext cx="1226916" cy="307777"/>
          </a:xfrm>
          <a:prstGeom prst="rect">
            <a:avLst/>
          </a:prstGeom>
          <a:noFill/>
        </p:spPr>
        <p:txBody>
          <a:bodyPr wrap="square" rtlCol="0">
            <a:spAutoFit/>
          </a:bodyPr>
          <a:lstStyle/>
          <a:p>
            <a:pPr algn="ctr"/>
            <a:r>
              <a:rPr lang="en-US" sz="1400" b="1" dirty="0" err="1"/>
              <a:t>CSRReg</a:t>
            </a:r>
            <a:r>
              <a:rPr lang="en-US" sz="1400" b="1" dirty="0"/>
              <a:t>=true</a:t>
            </a:r>
          </a:p>
        </p:txBody>
      </p:sp>
      <p:cxnSp>
        <p:nvCxnSpPr>
          <p:cNvPr id="39" name="Straight Connector 38">
            <a:extLst>
              <a:ext uri="{FF2B5EF4-FFF2-40B4-BE49-F238E27FC236}">
                <a16:creationId xmlns:a16="http://schemas.microsoft.com/office/drawing/2014/main" id="{4B0ACE82-EA84-3041-BF9B-6DFB75A44797}"/>
              </a:ext>
            </a:extLst>
          </p:cNvPr>
          <p:cNvCxnSpPr>
            <a:cxnSpLocks/>
          </p:cNvCxnSpPr>
          <p:nvPr/>
        </p:nvCxnSpPr>
        <p:spPr>
          <a:xfrm>
            <a:off x="6856075" y="1748563"/>
            <a:ext cx="0" cy="4607787"/>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5CFE655E-81D6-F045-88BC-F7504DA9AD5A}"/>
              </a:ext>
            </a:extLst>
          </p:cNvPr>
          <p:cNvSpPr/>
          <p:nvPr/>
        </p:nvSpPr>
        <p:spPr>
          <a:xfrm>
            <a:off x="6926484" y="2414506"/>
            <a:ext cx="1226916" cy="204345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ALU/</a:t>
            </a:r>
          </a:p>
          <a:p>
            <a:pPr algn="ctr"/>
            <a:r>
              <a:rPr lang="en-US" dirty="0">
                <a:solidFill>
                  <a:schemeClr val="tx1"/>
                </a:solidFill>
              </a:rPr>
              <a:t>Pipeline</a:t>
            </a:r>
            <a:r>
              <a:rPr lang="en-US" dirty="0"/>
              <a:t> </a:t>
            </a:r>
          </a:p>
        </p:txBody>
      </p:sp>
      <p:sp>
        <p:nvSpPr>
          <p:cNvPr id="43" name="TextBox 42">
            <a:extLst>
              <a:ext uri="{FF2B5EF4-FFF2-40B4-BE49-F238E27FC236}">
                <a16:creationId xmlns:a16="http://schemas.microsoft.com/office/drawing/2014/main" id="{7C1F8FF4-CBCE-224C-924B-36ED3938355E}"/>
              </a:ext>
            </a:extLst>
          </p:cNvPr>
          <p:cNvSpPr txBox="1"/>
          <p:nvPr/>
        </p:nvSpPr>
        <p:spPr>
          <a:xfrm>
            <a:off x="6926484" y="2122746"/>
            <a:ext cx="1226916" cy="307777"/>
          </a:xfrm>
          <a:prstGeom prst="rect">
            <a:avLst/>
          </a:prstGeom>
          <a:noFill/>
        </p:spPr>
        <p:txBody>
          <a:bodyPr wrap="square" rtlCol="0">
            <a:spAutoFit/>
          </a:bodyPr>
          <a:lstStyle/>
          <a:p>
            <a:pPr algn="ctr"/>
            <a:r>
              <a:rPr lang="en-US" sz="1400" b="1" dirty="0" err="1"/>
              <a:t>AMSReg</a:t>
            </a:r>
            <a:r>
              <a:rPr lang="en-US" sz="1400" b="1" dirty="0"/>
              <a:t>=true</a:t>
            </a:r>
          </a:p>
        </p:txBody>
      </p:sp>
      <p:sp>
        <p:nvSpPr>
          <p:cNvPr id="44" name="Rectangle 43">
            <a:extLst>
              <a:ext uri="{FF2B5EF4-FFF2-40B4-BE49-F238E27FC236}">
                <a16:creationId xmlns:a16="http://schemas.microsoft.com/office/drawing/2014/main" id="{947D0614-C578-F647-ABE1-195D6265D19B}"/>
              </a:ext>
            </a:extLst>
          </p:cNvPr>
          <p:cNvSpPr/>
          <p:nvPr/>
        </p:nvSpPr>
        <p:spPr>
          <a:xfrm>
            <a:off x="6926484" y="3878826"/>
            <a:ext cx="1226916" cy="36512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REGISTER</a:t>
            </a:r>
            <a:r>
              <a:rPr lang="en-US" dirty="0"/>
              <a:t> </a:t>
            </a:r>
          </a:p>
        </p:txBody>
      </p:sp>
      <p:cxnSp>
        <p:nvCxnSpPr>
          <p:cNvPr id="50" name="Straight Connector 49">
            <a:extLst>
              <a:ext uri="{FF2B5EF4-FFF2-40B4-BE49-F238E27FC236}">
                <a16:creationId xmlns:a16="http://schemas.microsoft.com/office/drawing/2014/main" id="{C7757F41-F7DE-3E4A-B29B-DCCAC39ED17C}"/>
              </a:ext>
            </a:extLst>
          </p:cNvPr>
          <p:cNvCxnSpPr>
            <a:cxnSpLocks/>
          </p:cNvCxnSpPr>
          <p:nvPr/>
        </p:nvCxnSpPr>
        <p:spPr>
          <a:xfrm>
            <a:off x="8265932" y="1748563"/>
            <a:ext cx="0" cy="4607787"/>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895FBD9-0BEF-7442-96E5-04BB1C92A146}"/>
              </a:ext>
            </a:extLst>
          </p:cNvPr>
          <p:cNvSpPr/>
          <p:nvPr/>
        </p:nvSpPr>
        <p:spPr>
          <a:xfrm>
            <a:off x="8346955" y="5117588"/>
            <a:ext cx="1226916" cy="33071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TUSReg</a:t>
            </a:r>
            <a:r>
              <a:rPr lang="en-US" sz="1400" dirty="0">
                <a:solidFill>
                  <a:schemeClr val="tx1"/>
                </a:solidFill>
              </a:rPr>
              <a:t>=true</a:t>
            </a:r>
            <a:r>
              <a:rPr lang="en-US" dirty="0"/>
              <a:t> </a:t>
            </a:r>
          </a:p>
        </p:txBody>
      </p:sp>
      <p:sp>
        <p:nvSpPr>
          <p:cNvPr id="52" name="Rectangle 51">
            <a:extLst>
              <a:ext uri="{FF2B5EF4-FFF2-40B4-BE49-F238E27FC236}">
                <a16:creationId xmlns:a16="http://schemas.microsoft.com/office/drawing/2014/main" id="{D1B3D618-38B9-9A47-AB8D-A8BE17ADAA7C}"/>
              </a:ext>
            </a:extLst>
          </p:cNvPr>
          <p:cNvSpPr/>
          <p:nvPr/>
        </p:nvSpPr>
        <p:spPr>
          <a:xfrm>
            <a:off x="8346955" y="2414506"/>
            <a:ext cx="1226916" cy="101449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ALU/</a:t>
            </a:r>
          </a:p>
          <a:p>
            <a:pPr algn="ctr"/>
            <a:r>
              <a:rPr lang="en-US" dirty="0">
                <a:solidFill>
                  <a:schemeClr val="tx1"/>
                </a:solidFill>
              </a:rPr>
              <a:t>Pipeline</a:t>
            </a:r>
            <a:r>
              <a:rPr lang="en-US" dirty="0"/>
              <a:t> </a:t>
            </a:r>
          </a:p>
        </p:txBody>
      </p:sp>
      <p:sp>
        <p:nvSpPr>
          <p:cNvPr id="53" name="TextBox 52">
            <a:extLst>
              <a:ext uri="{FF2B5EF4-FFF2-40B4-BE49-F238E27FC236}">
                <a16:creationId xmlns:a16="http://schemas.microsoft.com/office/drawing/2014/main" id="{E9FC8773-426C-044E-809A-E0403D06A6A4}"/>
              </a:ext>
            </a:extLst>
          </p:cNvPr>
          <p:cNvSpPr txBox="1"/>
          <p:nvPr/>
        </p:nvSpPr>
        <p:spPr>
          <a:xfrm>
            <a:off x="8346955" y="2122746"/>
            <a:ext cx="1226916" cy="307777"/>
          </a:xfrm>
          <a:prstGeom prst="rect">
            <a:avLst/>
          </a:prstGeom>
          <a:noFill/>
        </p:spPr>
        <p:txBody>
          <a:bodyPr wrap="square" rtlCol="0">
            <a:spAutoFit/>
          </a:bodyPr>
          <a:lstStyle/>
          <a:p>
            <a:pPr algn="ctr"/>
            <a:r>
              <a:rPr lang="en-US" sz="1400" b="1" dirty="0" err="1"/>
              <a:t>TUSReg</a:t>
            </a:r>
            <a:r>
              <a:rPr lang="en-US" sz="1400" b="1" dirty="0"/>
              <a:t>=true</a:t>
            </a:r>
          </a:p>
        </p:txBody>
      </p:sp>
      <p:sp>
        <p:nvSpPr>
          <p:cNvPr id="55" name="Up-Down Arrow 54">
            <a:extLst>
              <a:ext uri="{FF2B5EF4-FFF2-40B4-BE49-F238E27FC236}">
                <a16:creationId xmlns:a16="http://schemas.microsoft.com/office/drawing/2014/main" id="{B7D4829B-9776-D34F-A56F-EEBB5296777F}"/>
              </a:ext>
            </a:extLst>
          </p:cNvPr>
          <p:cNvSpPr/>
          <p:nvPr/>
        </p:nvSpPr>
        <p:spPr>
          <a:xfrm>
            <a:off x="8509000" y="3429000"/>
            <a:ext cx="902825" cy="1688588"/>
          </a:xfrm>
          <a:prstGeom prst="upDown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8D835F8D-461D-E340-B632-F438D9EEB63B}"/>
              </a:ext>
            </a:extLst>
          </p:cNvPr>
          <p:cNvSpPr/>
          <p:nvPr/>
        </p:nvSpPr>
        <p:spPr>
          <a:xfrm>
            <a:off x="8346955" y="5540875"/>
            <a:ext cx="613449" cy="57519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rPr>
              <a:t>TUSReg</a:t>
            </a:r>
            <a:r>
              <a:rPr lang="en-US" sz="1000" dirty="0">
                <a:solidFill>
                  <a:schemeClr val="tx1"/>
                </a:solidFill>
              </a:rPr>
              <a:t>=false</a:t>
            </a:r>
            <a:r>
              <a:rPr lang="en-US" sz="1000" dirty="0"/>
              <a:t> </a:t>
            </a:r>
          </a:p>
        </p:txBody>
      </p:sp>
      <p:sp>
        <p:nvSpPr>
          <p:cNvPr id="58" name="Rectangle 57">
            <a:extLst>
              <a:ext uri="{FF2B5EF4-FFF2-40B4-BE49-F238E27FC236}">
                <a16:creationId xmlns:a16="http://schemas.microsoft.com/office/drawing/2014/main" id="{2147FC02-CFF2-D245-B8CB-B6605683A86C}"/>
              </a:ext>
            </a:extLst>
          </p:cNvPr>
          <p:cNvSpPr/>
          <p:nvPr/>
        </p:nvSpPr>
        <p:spPr>
          <a:xfrm>
            <a:off x="8960404" y="5540875"/>
            <a:ext cx="613449" cy="57519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rPr>
              <a:t>TUSReg</a:t>
            </a:r>
            <a:r>
              <a:rPr lang="en-US" sz="1000" dirty="0">
                <a:solidFill>
                  <a:schemeClr val="tx1"/>
                </a:solidFill>
              </a:rPr>
              <a:t>=false</a:t>
            </a:r>
            <a:r>
              <a:rPr lang="en-US" sz="1000" dirty="0"/>
              <a:t> </a:t>
            </a:r>
          </a:p>
        </p:txBody>
      </p:sp>
      <p:cxnSp>
        <p:nvCxnSpPr>
          <p:cNvPr id="59" name="Straight Connector 58">
            <a:extLst>
              <a:ext uri="{FF2B5EF4-FFF2-40B4-BE49-F238E27FC236}">
                <a16:creationId xmlns:a16="http://schemas.microsoft.com/office/drawing/2014/main" id="{2EDE00F2-3F00-5B4C-80D5-E73C122AFF6A}"/>
              </a:ext>
            </a:extLst>
          </p:cNvPr>
          <p:cNvCxnSpPr>
            <a:cxnSpLocks/>
          </p:cNvCxnSpPr>
          <p:nvPr/>
        </p:nvCxnSpPr>
        <p:spPr>
          <a:xfrm>
            <a:off x="9657785" y="1748563"/>
            <a:ext cx="0" cy="4607787"/>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093BA3DB-DF2A-FF45-B498-4A7DEC92D229}"/>
              </a:ext>
            </a:extLst>
          </p:cNvPr>
          <p:cNvSpPr/>
          <p:nvPr/>
        </p:nvSpPr>
        <p:spPr>
          <a:xfrm>
            <a:off x="9738809" y="2414506"/>
            <a:ext cx="802192" cy="101449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ALU/</a:t>
            </a:r>
          </a:p>
          <a:p>
            <a:pPr algn="ctr"/>
            <a:r>
              <a:rPr lang="en-US" sz="1400" dirty="0">
                <a:solidFill>
                  <a:schemeClr val="tx1"/>
                </a:solidFill>
              </a:rPr>
              <a:t>Pipeline</a:t>
            </a:r>
            <a:r>
              <a:rPr lang="en-US" sz="1400" dirty="0"/>
              <a:t> </a:t>
            </a:r>
          </a:p>
        </p:txBody>
      </p:sp>
      <p:sp>
        <p:nvSpPr>
          <p:cNvPr id="62" name="TextBox 61">
            <a:extLst>
              <a:ext uri="{FF2B5EF4-FFF2-40B4-BE49-F238E27FC236}">
                <a16:creationId xmlns:a16="http://schemas.microsoft.com/office/drawing/2014/main" id="{AA05CE7B-D29A-2941-BEB7-6C533EEF6F75}"/>
              </a:ext>
            </a:extLst>
          </p:cNvPr>
          <p:cNvSpPr txBox="1"/>
          <p:nvPr/>
        </p:nvSpPr>
        <p:spPr>
          <a:xfrm>
            <a:off x="9978337" y="2122746"/>
            <a:ext cx="1226916" cy="307777"/>
          </a:xfrm>
          <a:prstGeom prst="rect">
            <a:avLst/>
          </a:prstGeom>
          <a:noFill/>
        </p:spPr>
        <p:txBody>
          <a:bodyPr wrap="square" rtlCol="0">
            <a:spAutoFit/>
          </a:bodyPr>
          <a:lstStyle/>
          <a:p>
            <a:pPr algn="ctr"/>
            <a:r>
              <a:rPr lang="en-US" sz="1400" b="1" dirty="0"/>
              <a:t>Shared=true</a:t>
            </a:r>
          </a:p>
        </p:txBody>
      </p:sp>
      <p:sp>
        <p:nvSpPr>
          <p:cNvPr id="64" name="Rectangle 63">
            <a:extLst>
              <a:ext uri="{FF2B5EF4-FFF2-40B4-BE49-F238E27FC236}">
                <a16:creationId xmlns:a16="http://schemas.microsoft.com/office/drawing/2014/main" id="{EF032834-3BF7-BB46-AA88-A9C428537793}"/>
              </a:ext>
            </a:extLst>
          </p:cNvPr>
          <p:cNvSpPr/>
          <p:nvPr/>
        </p:nvSpPr>
        <p:spPr>
          <a:xfrm>
            <a:off x="10642596" y="2414506"/>
            <a:ext cx="802192" cy="101449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ALU/</a:t>
            </a:r>
          </a:p>
          <a:p>
            <a:pPr algn="ctr"/>
            <a:r>
              <a:rPr lang="en-US" sz="1400" dirty="0">
                <a:solidFill>
                  <a:schemeClr val="tx1"/>
                </a:solidFill>
              </a:rPr>
              <a:t>Pipeline</a:t>
            </a:r>
            <a:r>
              <a:rPr lang="en-US" sz="1400" dirty="0"/>
              <a:t> </a:t>
            </a:r>
          </a:p>
        </p:txBody>
      </p:sp>
      <p:sp>
        <p:nvSpPr>
          <p:cNvPr id="65" name="Rectangle 64">
            <a:extLst>
              <a:ext uri="{FF2B5EF4-FFF2-40B4-BE49-F238E27FC236}">
                <a16:creationId xmlns:a16="http://schemas.microsoft.com/office/drawing/2014/main" id="{8D5C9152-348C-5747-B3E7-DA66FF2079C5}"/>
              </a:ext>
            </a:extLst>
          </p:cNvPr>
          <p:cNvSpPr/>
          <p:nvPr/>
        </p:nvSpPr>
        <p:spPr>
          <a:xfrm>
            <a:off x="9952943" y="5034088"/>
            <a:ext cx="1226916" cy="49771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REGISTER</a:t>
            </a:r>
            <a:r>
              <a:rPr lang="en-US" dirty="0"/>
              <a:t> </a:t>
            </a:r>
          </a:p>
        </p:txBody>
      </p:sp>
      <p:cxnSp>
        <p:nvCxnSpPr>
          <p:cNvPr id="67" name="Elbow Connector 66">
            <a:extLst>
              <a:ext uri="{FF2B5EF4-FFF2-40B4-BE49-F238E27FC236}">
                <a16:creationId xmlns:a16="http://schemas.microsoft.com/office/drawing/2014/main" id="{D0A110D2-8B38-2848-B8F6-F86B976E1E0B}"/>
              </a:ext>
            </a:extLst>
          </p:cNvPr>
          <p:cNvCxnSpPr>
            <a:stCxn id="61" idx="2"/>
            <a:endCxn id="65" idx="0"/>
          </p:cNvCxnSpPr>
          <p:nvPr/>
        </p:nvCxnSpPr>
        <p:spPr>
          <a:xfrm rot="16200000" flipH="1">
            <a:off x="9550609" y="4018296"/>
            <a:ext cx="1605088" cy="426496"/>
          </a:xfrm>
          <a:prstGeom prst="bentConnector3">
            <a:avLst/>
          </a:prstGeom>
          <a:ln w="76200">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Elbow Connector 67">
            <a:extLst>
              <a:ext uri="{FF2B5EF4-FFF2-40B4-BE49-F238E27FC236}">
                <a16:creationId xmlns:a16="http://schemas.microsoft.com/office/drawing/2014/main" id="{EE6BFA15-D02F-414F-9C45-07698132A018}"/>
              </a:ext>
            </a:extLst>
          </p:cNvPr>
          <p:cNvCxnSpPr>
            <a:cxnSpLocks/>
            <a:stCxn id="64" idx="2"/>
            <a:endCxn id="65" idx="0"/>
          </p:cNvCxnSpPr>
          <p:nvPr/>
        </p:nvCxnSpPr>
        <p:spPr>
          <a:xfrm rot="5400000">
            <a:off x="10002503" y="3992899"/>
            <a:ext cx="1605088" cy="477291"/>
          </a:xfrm>
          <a:prstGeom prst="bentConnector3">
            <a:avLst/>
          </a:prstGeom>
          <a:ln w="76200">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5897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917244-369A-7942-9210-B69C5261021E}"/>
              </a:ext>
            </a:extLst>
          </p:cNvPr>
          <p:cNvSpPr>
            <a:spLocks noGrp="1"/>
          </p:cNvSpPr>
          <p:nvPr>
            <p:ph type="title"/>
          </p:nvPr>
        </p:nvSpPr>
        <p:spPr/>
        <p:txBody>
          <a:bodyPr/>
          <a:lstStyle/>
          <a:p>
            <a:r>
              <a:rPr lang="en-US" dirty="0"/>
              <a:t>What is System Architect? </a:t>
            </a:r>
          </a:p>
        </p:txBody>
      </p:sp>
      <p:sp>
        <p:nvSpPr>
          <p:cNvPr id="6" name="Content Placeholder 5">
            <a:extLst>
              <a:ext uri="{FF2B5EF4-FFF2-40B4-BE49-F238E27FC236}">
                <a16:creationId xmlns:a16="http://schemas.microsoft.com/office/drawing/2014/main" id="{7B232F53-9998-2646-B58C-C8EBC9821124}"/>
              </a:ext>
            </a:extLst>
          </p:cNvPr>
          <p:cNvSpPr>
            <a:spLocks noGrp="1"/>
          </p:cNvSpPr>
          <p:nvPr>
            <p:ph idx="1"/>
          </p:nvPr>
        </p:nvSpPr>
        <p:spPr/>
        <p:txBody>
          <a:bodyPr>
            <a:normAutofit lnSpcReduction="10000"/>
          </a:bodyPr>
          <a:lstStyle/>
          <a:p>
            <a:r>
              <a:rPr lang="en-US" dirty="0"/>
              <a:t>A family of tools, APIs and associated infrastructure to permit users to rapidly develop multi-faceted hardware</a:t>
            </a:r>
          </a:p>
          <a:p>
            <a:r>
              <a:rPr lang="en-US" dirty="0"/>
              <a:t>Utilizes a combination of modular hardware design reuse principles, object oriented development and dependence analysis techniques (compiler theory) to provide an infrastructure for:</a:t>
            </a:r>
          </a:p>
          <a:p>
            <a:pPr lvl="1"/>
            <a:r>
              <a:rPr lang="en-US" b="1" dirty="0">
                <a:solidFill>
                  <a:srgbClr val="FF0000"/>
                </a:solidFill>
              </a:rPr>
              <a:t>Design &amp; Design Experimentation</a:t>
            </a:r>
          </a:p>
          <a:p>
            <a:pPr lvl="1"/>
            <a:r>
              <a:rPr lang="en-US" b="1" dirty="0">
                <a:solidFill>
                  <a:srgbClr val="FF0000"/>
                </a:solidFill>
              </a:rPr>
              <a:t>High Level Verification</a:t>
            </a:r>
          </a:p>
          <a:p>
            <a:r>
              <a:rPr lang="en-US" dirty="0"/>
              <a:t>The artifacts generated by a System Architect design flow include:</a:t>
            </a:r>
          </a:p>
          <a:p>
            <a:pPr lvl="1"/>
            <a:r>
              <a:rPr lang="en-US" b="1" dirty="0">
                <a:solidFill>
                  <a:srgbClr val="FF0000"/>
                </a:solidFill>
              </a:rPr>
              <a:t>Chisel HDL and Verilog RTL</a:t>
            </a:r>
          </a:p>
          <a:p>
            <a:pPr lvl="1"/>
            <a:r>
              <a:rPr lang="en-US" b="1" dirty="0">
                <a:solidFill>
                  <a:srgbClr val="FF0000"/>
                </a:solidFill>
              </a:rPr>
              <a:t>C++ cycle-based simulator</a:t>
            </a:r>
          </a:p>
          <a:p>
            <a:pPr lvl="1"/>
            <a:r>
              <a:rPr lang="en-US" b="1" dirty="0">
                <a:solidFill>
                  <a:srgbClr val="FF0000"/>
                </a:solidFill>
              </a:rPr>
              <a:t>LLVM compiler</a:t>
            </a:r>
          </a:p>
        </p:txBody>
      </p:sp>
      <p:sp>
        <p:nvSpPr>
          <p:cNvPr id="4" name="Footer Placeholder 3">
            <a:extLst>
              <a:ext uri="{FF2B5EF4-FFF2-40B4-BE49-F238E27FC236}">
                <a16:creationId xmlns:a16="http://schemas.microsoft.com/office/drawing/2014/main" id="{3EBCE0FA-FFE8-E74D-AC4D-89C837D05156}"/>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18026787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3: Define the register infrastructure </a:t>
            </a:r>
            <a:r>
              <a:rPr lang="en-US" dirty="0" err="1"/>
              <a:t>cont</a:t>
            </a:r>
            <a:endParaRPr lang="en-US" dirty="0"/>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199" y="1825625"/>
            <a:ext cx="3756949" cy="3950142"/>
          </a:xfrm>
        </p:spPr>
        <p:txBody>
          <a:bodyPr>
            <a:normAutofit lnSpcReduction="10000"/>
          </a:bodyPr>
          <a:lstStyle/>
          <a:p>
            <a:r>
              <a:rPr lang="en-US" dirty="0"/>
              <a:t>Now add the remainder of the general purpose registers</a:t>
            </a:r>
          </a:p>
          <a:p>
            <a:pPr lvl="1"/>
            <a:r>
              <a:rPr lang="en-US" dirty="0"/>
              <a:t>Add these within the existed </a:t>
            </a:r>
            <a:r>
              <a:rPr lang="en-US" i="1" dirty="0"/>
              <a:t>Registers </a:t>
            </a:r>
            <a:r>
              <a:rPr lang="en-US" dirty="0"/>
              <a:t>block</a:t>
            </a:r>
          </a:p>
          <a:p>
            <a:r>
              <a:rPr lang="en-US" dirty="0"/>
              <a:t>The naming convention used here is: </a:t>
            </a:r>
          </a:p>
          <a:p>
            <a:pPr lvl="1"/>
            <a:r>
              <a:rPr lang="en-US" i="1" dirty="0"/>
              <a:t>r1 - r31</a:t>
            </a:r>
          </a:p>
          <a:p>
            <a:pPr lvl="1"/>
            <a:endParaRPr lang="en-US" dirty="0"/>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/LEVEL1/Step3</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8854633" y="1690688"/>
            <a:ext cx="3090440" cy="3911459"/>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tx1"/>
                </a:solidFill>
              </a:rPr>
              <a:t>  - </a:t>
            </a:r>
            <a:r>
              <a:rPr lang="en-US" sz="1600" dirty="0" err="1">
                <a:solidFill>
                  <a:schemeClr val="tx1"/>
                </a:solidFill>
              </a:rPr>
              <a:t>RegName</a:t>
            </a:r>
            <a:r>
              <a:rPr lang="en-US" sz="1600" dirty="0">
                <a:solidFill>
                  <a:schemeClr val="tx1"/>
                </a:solidFill>
              </a:rPr>
              <a:t>: r1</a:t>
            </a:r>
          </a:p>
          <a:p>
            <a:r>
              <a:rPr lang="en-US" sz="1600" dirty="0">
                <a:solidFill>
                  <a:schemeClr val="tx1"/>
                </a:solidFill>
              </a:rPr>
              <a:t>    Width: 64</a:t>
            </a:r>
          </a:p>
          <a:p>
            <a:r>
              <a:rPr lang="en-US" sz="1600" dirty="0">
                <a:solidFill>
                  <a:schemeClr val="tx1"/>
                </a:solidFill>
              </a:rPr>
              <a:t>    Index: 1</a:t>
            </a:r>
          </a:p>
          <a:p>
            <a:r>
              <a:rPr lang="en-US" sz="1600" dirty="0">
                <a:solidFill>
                  <a:schemeClr val="tx1"/>
                </a:solidFill>
              </a:rPr>
              <a:t>    </a:t>
            </a:r>
            <a:r>
              <a:rPr lang="en-US" sz="1600" dirty="0" err="1">
                <a:solidFill>
                  <a:schemeClr val="tx1"/>
                </a:solidFill>
              </a:rPr>
              <a:t>IsFixedValue</a:t>
            </a:r>
            <a:r>
              <a:rPr lang="en-US" sz="1600" dirty="0">
                <a:solidFill>
                  <a:schemeClr val="tx1"/>
                </a:solidFill>
              </a:rPr>
              <a:t>: false</a:t>
            </a:r>
          </a:p>
          <a:p>
            <a:r>
              <a:rPr lang="en-US" sz="1600" dirty="0">
                <a:solidFill>
                  <a:schemeClr val="tx1"/>
                </a:solidFill>
              </a:rPr>
              <a:t>    </a:t>
            </a:r>
            <a:r>
              <a:rPr lang="en-US" sz="1600" dirty="0" err="1">
                <a:solidFill>
                  <a:schemeClr val="tx1"/>
                </a:solidFill>
              </a:rPr>
              <a:t>FixedValue</a:t>
            </a:r>
            <a:r>
              <a:rPr lang="en-US" sz="1600" dirty="0">
                <a:solidFill>
                  <a:schemeClr val="tx1"/>
                </a:solidFill>
              </a:rPr>
              <a:t>: 0</a:t>
            </a:r>
          </a:p>
          <a:p>
            <a:r>
              <a:rPr lang="en-US" sz="1600" dirty="0">
                <a:solidFill>
                  <a:schemeClr val="tx1"/>
                </a:solidFill>
              </a:rPr>
              <a:t>    </a:t>
            </a:r>
            <a:r>
              <a:rPr lang="en-US" sz="1600" dirty="0" err="1">
                <a:solidFill>
                  <a:schemeClr val="tx1"/>
                </a:solidFill>
              </a:rPr>
              <a:t>IsSIMD</a:t>
            </a:r>
            <a:r>
              <a:rPr lang="en-US" sz="1600" dirty="0">
                <a:solidFill>
                  <a:schemeClr val="tx1"/>
                </a:solidFill>
              </a:rPr>
              <a:t>: false</a:t>
            </a:r>
          </a:p>
          <a:p>
            <a:r>
              <a:rPr lang="en-US" sz="1600" dirty="0">
                <a:solidFill>
                  <a:schemeClr val="tx1"/>
                </a:solidFill>
              </a:rPr>
              <a:t>    </a:t>
            </a:r>
            <a:r>
              <a:rPr lang="en-US" sz="1600" dirty="0" err="1">
                <a:solidFill>
                  <a:schemeClr val="tx1"/>
                </a:solidFill>
              </a:rPr>
              <a:t>RWReg</a:t>
            </a:r>
            <a:r>
              <a:rPr lang="en-US" sz="1600" dirty="0">
                <a:solidFill>
                  <a:schemeClr val="tx1"/>
                </a:solidFill>
              </a:rPr>
              <a:t>: true</a:t>
            </a:r>
          </a:p>
          <a:p>
            <a:r>
              <a:rPr lang="en-US" sz="1600" dirty="0">
                <a:solidFill>
                  <a:schemeClr val="tx1"/>
                </a:solidFill>
              </a:rPr>
              <a:t>    </a:t>
            </a:r>
            <a:r>
              <a:rPr lang="en-US" sz="1600" dirty="0" err="1">
                <a:solidFill>
                  <a:schemeClr val="tx1"/>
                </a:solidFill>
              </a:rPr>
              <a:t>ROReg</a:t>
            </a:r>
            <a:r>
              <a:rPr lang="en-US" sz="1600" dirty="0">
                <a:solidFill>
                  <a:schemeClr val="tx1"/>
                </a:solidFill>
              </a:rPr>
              <a:t>: false</a:t>
            </a:r>
          </a:p>
          <a:p>
            <a:r>
              <a:rPr lang="en-US" sz="1600" dirty="0">
                <a:solidFill>
                  <a:schemeClr val="tx1"/>
                </a:solidFill>
              </a:rPr>
              <a:t>    </a:t>
            </a:r>
            <a:r>
              <a:rPr lang="en-US" sz="1600" dirty="0" err="1">
                <a:solidFill>
                  <a:schemeClr val="tx1"/>
                </a:solidFill>
              </a:rPr>
              <a:t>CSRReg</a:t>
            </a:r>
            <a:r>
              <a:rPr lang="en-US" sz="1600" dirty="0">
                <a:solidFill>
                  <a:schemeClr val="tx1"/>
                </a:solidFill>
              </a:rPr>
              <a:t>: false</a:t>
            </a:r>
          </a:p>
          <a:p>
            <a:r>
              <a:rPr lang="en-US" sz="1600" dirty="0">
                <a:solidFill>
                  <a:schemeClr val="tx1"/>
                </a:solidFill>
              </a:rPr>
              <a:t>    </a:t>
            </a:r>
            <a:r>
              <a:rPr lang="en-US" sz="1600" dirty="0" err="1">
                <a:solidFill>
                  <a:schemeClr val="tx1"/>
                </a:solidFill>
              </a:rPr>
              <a:t>AMSReg</a:t>
            </a:r>
            <a:r>
              <a:rPr lang="en-US" sz="1600" dirty="0">
                <a:solidFill>
                  <a:schemeClr val="tx1"/>
                </a:solidFill>
              </a:rPr>
              <a:t>: false</a:t>
            </a:r>
          </a:p>
          <a:p>
            <a:r>
              <a:rPr lang="en-US" sz="1600" dirty="0">
                <a:solidFill>
                  <a:schemeClr val="tx1"/>
                </a:solidFill>
              </a:rPr>
              <a:t>    </a:t>
            </a:r>
            <a:r>
              <a:rPr lang="en-US" sz="1600" dirty="0" err="1">
                <a:solidFill>
                  <a:schemeClr val="tx1"/>
                </a:solidFill>
              </a:rPr>
              <a:t>TUSReg</a:t>
            </a:r>
            <a:r>
              <a:rPr lang="en-US" sz="1600" dirty="0">
                <a:solidFill>
                  <a:schemeClr val="tx1"/>
                </a:solidFill>
              </a:rPr>
              <a:t>: false</a:t>
            </a:r>
          </a:p>
          <a:p>
            <a:r>
              <a:rPr lang="en-US" sz="1600" dirty="0">
                <a:solidFill>
                  <a:schemeClr val="tx1"/>
                </a:solidFill>
              </a:rPr>
              <a:t>    Shared: false</a:t>
            </a:r>
          </a:p>
          <a:p>
            <a:endParaRPr lang="en-US" dirty="0">
              <a:solidFill>
                <a:schemeClr val="tx1"/>
              </a:solidFill>
            </a:endParaRPr>
          </a:p>
          <a:p>
            <a:endParaRPr lang="en-US" dirty="0">
              <a:solidFill>
                <a:schemeClr val="tx1"/>
              </a:solidFill>
            </a:endParaRPr>
          </a:p>
        </p:txBody>
      </p:sp>
      <p:sp>
        <p:nvSpPr>
          <p:cNvPr id="9" name="Content Placeholder 5">
            <a:extLst>
              <a:ext uri="{FF2B5EF4-FFF2-40B4-BE49-F238E27FC236}">
                <a16:creationId xmlns:a16="http://schemas.microsoft.com/office/drawing/2014/main" id="{059B8011-F2B5-E147-B3B6-1BD052A68BD5}"/>
              </a:ext>
            </a:extLst>
          </p:cNvPr>
          <p:cNvSpPr txBox="1">
            <a:spLocks/>
          </p:cNvSpPr>
          <p:nvPr/>
        </p:nvSpPr>
        <p:spPr>
          <a:xfrm>
            <a:off x="4595148" y="1825625"/>
            <a:ext cx="3756949" cy="395014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Remember:</a:t>
            </a:r>
          </a:p>
          <a:p>
            <a:pPr lvl="1"/>
            <a:r>
              <a:rPr lang="en-US" dirty="0"/>
              <a:t>Each needs a unique Index value</a:t>
            </a:r>
          </a:p>
          <a:p>
            <a:pPr lvl="1"/>
            <a:r>
              <a:rPr lang="en-US" dirty="0"/>
              <a:t>Make the remainder of the registers </a:t>
            </a:r>
            <a:r>
              <a:rPr lang="en-US" dirty="0" err="1"/>
              <a:t>ReadWrite</a:t>
            </a:r>
            <a:endParaRPr lang="en-US" dirty="0"/>
          </a:p>
          <a:p>
            <a:pPr lvl="1"/>
            <a:r>
              <a:rPr lang="en-US" dirty="0"/>
              <a:t>Don’t require </a:t>
            </a:r>
            <a:r>
              <a:rPr lang="en-US" dirty="0" err="1"/>
              <a:t>PseudoNames</a:t>
            </a:r>
            <a:r>
              <a:rPr lang="en-US" dirty="0"/>
              <a:t> or </a:t>
            </a:r>
            <a:r>
              <a:rPr lang="en-US" dirty="0" err="1"/>
              <a:t>FixedValues</a:t>
            </a:r>
            <a:endParaRPr lang="en-US" dirty="0"/>
          </a:p>
          <a:p>
            <a:pPr lvl="2"/>
            <a:r>
              <a:rPr lang="en-US" dirty="0"/>
              <a:t>Feel free to add </a:t>
            </a:r>
            <a:r>
              <a:rPr lang="en-US" dirty="0" err="1"/>
              <a:t>PseudoName</a:t>
            </a:r>
            <a:r>
              <a:rPr lang="en-US" dirty="0"/>
              <a:t> values at your leisure</a:t>
            </a:r>
          </a:p>
          <a:p>
            <a:pPr lvl="1"/>
            <a:endParaRPr lang="en-US" dirty="0"/>
          </a:p>
        </p:txBody>
      </p:sp>
    </p:spTree>
    <p:extLst>
      <p:ext uri="{BB962C8B-B14F-4D97-AF65-F5344CB8AC3E}">
        <p14:creationId xmlns:p14="http://schemas.microsoft.com/office/powerpoint/2010/main" val="2682638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a:xfrm>
            <a:off x="838200" y="365125"/>
            <a:ext cx="10515600" cy="1325563"/>
          </a:xfrm>
        </p:spPr>
        <p:txBody>
          <a:bodyPr/>
          <a:lstStyle/>
          <a:p>
            <a:r>
              <a:rPr lang="en-US" dirty="0"/>
              <a:t>Step 3: Define the register infrastructure cont.</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199" y="1825625"/>
            <a:ext cx="3756949" cy="3950142"/>
          </a:xfrm>
        </p:spPr>
        <p:txBody>
          <a:bodyPr>
            <a:normAutofit fontScale="70000" lnSpcReduction="20000"/>
          </a:bodyPr>
          <a:lstStyle/>
          <a:p>
            <a:r>
              <a:rPr lang="en-US" dirty="0"/>
              <a:t>Now we need to add our control registers</a:t>
            </a:r>
          </a:p>
          <a:p>
            <a:pPr lvl="1"/>
            <a:r>
              <a:rPr lang="en-US" dirty="0"/>
              <a:t>Notice that we restart the indexing at 0</a:t>
            </a:r>
          </a:p>
          <a:p>
            <a:pPr lvl="1"/>
            <a:r>
              <a:rPr lang="en-US" dirty="0"/>
              <a:t>We will compose two separate register files</a:t>
            </a:r>
          </a:p>
          <a:p>
            <a:r>
              <a:rPr lang="en-US" dirty="0"/>
              <a:t>Read-Only Control </a:t>
            </a:r>
            <a:r>
              <a:rPr lang="en-US" dirty="0" err="1"/>
              <a:t>Regs</a:t>
            </a:r>
            <a:r>
              <a:rPr lang="en-US" dirty="0"/>
              <a:t>:</a:t>
            </a:r>
          </a:p>
          <a:p>
            <a:pPr lvl="1"/>
            <a:r>
              <a:rPr lang="en-US" dirty="0"/>
              <a:t>PC: program counter</a:t>
            </a:r>
          </a:p>
          <a:p>
            <a:pPr lvl="1"/>
            <a:r>
              <a:rPr lang="en-US" dirty="0"/>
              <a:t>EXC: exception flags</a:t>
            </a:r>
          </a:p>
          <a:p>
            <a:pPr lvl="2"/>
            <a:r>
              <a:rPr lang="en-US" dirty="0"/>
              <a:t>More on this in future tutorials</a:t>
            </a:r>
          </a:p>
          <a:p>
            <a:pPr lvl="1"/>
            <a:r>
              <a:rPr lang="en-US" dirty="0"/>
              <a:t>NE: </a:t>
            </a:r>
            <a:r>
              <a:rPr lang="en-US" i="1" dirty="0"/>
              <a:t>Not equal</a:t>
            </a:r>
            <a:endParaRPr lang="en-US" dirty="0"/>
          </a:p>
          <a:p>
            <a:pPr lvl="1"/>
            <a:r>
              <a:rPr lang="en-US" dirty="0"/>
              <a:t>EQ: </a:t>
            </a:r>
            <a:r>
              <a:rPr lang="en-US" i="1" dirty="0"/>
              <a:t>Equal</a:t>
            </a:r>
            <a:endParaRPr lang="en-US" dirty="0"/>
          </a:p>
          <a:p>
            <a:pPr lvl="1"/>
            <a:r>
              <a:rPr lang="en-US" dirty="0"/>
              <a:t>GT: </a:t>
            </a:r>
            <a:r>
              <a:rPr lang="en-US" i="1" dirty="0"/>
              <a:t>Greater Than</a:t>
            </a:r>
            <a:endParaRPr lang="en-US" dirty="0"/>
          </a:p>
          <a:p>
            <a:pPr lvl="1"/>
            <a:r>
              <a:rPr lang="en-US" dirty="0"/>
              <a:t>LT: </a:t>
            </a:r>
            <a:r>
              <a:rPr lang="en-US" i="1" dirty="0"/>
              <a:t>Less Than</a:t>
            </a:r>
            <a:endParaRPr lang="en-US" dirty="0"/>
          </a:p>
          <a:p>
            <a:pPr lvl="1"/>
            <a:r>
              <a:rPr lang="en-US" dirty="0"/>
              <a:t>GTE: </a:t>
            </a:r>
            <a:r>
              <a:rPr lang="en-US" i="1" dirty="0"/>
              <a:t>Greater than or equal to</a:t>
            </a:r>
            <a:endParaRPr lang="en-US" dirty="0"/>
          </a:p>
          <a:p>
            <a:pPr lvl="1"/>
            <a:r>
              <a:rPr lang="en-US" dirty="0"/>
              <a:t>LTE: </a:t>
            </a:r>
            <a:r>
              <a:rPr lang="en-US" i="1" dirty="0"/>
              <a:t>Less than or equal to</a:t>
            </a:r>
            <a:endParaRPr lang="en-US" dirty="0"/>
          </a:p>
          <a:p>
            <a:pPr marL="457200" lvl="1" indent="0">
              <a:buNone/>
            </a:pPr>
            <a:endParaRPr lang="en-US" dirty="0"/>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/LEVEL1/Step3</a:t>
            </a:r>
            <a:endParaRPr lang="en-US" b="1" i="1" dirty="0">
              <a:solidFill>
                <a:schemeClr val="tx1"/>
              </a:solidFill>
            </a:endParaRPr>
          </a:p>
        </p:txBody>
      </p:sp>
      <p:sp>
        <p:nvSpPr>
          <p:cNvPr id="9" name="Content Placeholder 5">
            <a:extLst>
              <a:ext uri="{FF2B5EF4-FFF2-40B4-BE49-F238E27FC236}">
                <a16:creationId xmlns:a16="http://schemas.microsoft.com/office/drawing/2014/main" id="{059B8011-F2B5-E147-B3B6-1BD052A68BD5}"/>
              </a:ext>
            </a:extLst>
          </p:cNvPr>
          <p:cNvSpPr txBox="1">
            <a:spLocks/>
          </p:cNvSpPr>
          <p:nvPr/>
        </p:nvSpPr>
        <p:spPr>
          <a:xfrm>
            <a:off x="4595148" y="1825625"/>
            <a:ext cx="3756949" cy="3950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Read-Write Control </a:t>
            </a:r>
            <a:r>
              <a:rPr lang="en-US" dirty="0" err="1"/>
              <a:t>Regs</a:t>
            </a:r>
            <a:r>
              <a:rPr lang="en-US" dirty="0"/>
              <a:t>:</a:t>
            </a:r>
          </a:p>
          <a:p>
            <a:pPr lvl="1"/>
            <a:r>
              <a:rPr lang="en-US" dirty="0"/>
              <a:t>SP: stack pointer</a:t>
            </a:r>
          </a:p>
          <a:p>
            <a:pPr lvl="1"/>
            <a:r>
              <a:rPr lang="en-US" dirty="0"/>
              <a:t>FP: frame pointer</a:t>
            </a:r>
          </a:p>
          <a:p>
            <a:pPr lvl="1"/>
            <a:r>
              <a:rPr lang="en-US" dirty="0"/>
              <a:t>RP: return pointer</a:t>
            </a:r>
          </a:p>
        </p:txBody>
      </p:sp>
      <p:sp>
        <p:nvSpPr>
          <p:cNvPr id="10" name="Content Placeholder 5">
            <a:extLst>
              <a:ext uri="{FF2B5EF4-FFF2-40B4-BE49-F238E27FC236}">
                <a16:creationId xmlns:a16="http://schemas.microsoft.com/office/drawing/2014/main" id="{1E831C43-1679-1D48-8DDA-43AA1C7B429E}"/>
              </a:ext>
            </a:extLst>
          </p:cNvPr>
          <p:cNvSpPr txBox="1">
            <a:spLocks/>
          </p:cNvSpPr>
          <p:nvPr/>
        </p:nvSpPr>
        <p:spPr>
          <a:xfrm>
            <a:off x="8024148" y="1804889"/>
            <a:ext cx="3756949" cy="162411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Comparison registers (NE, EQ, </a:t>
            </a:r>
            <a:r>
              <a:rPr lang="en-US" dirty="0" err="1"/>
              <a:t>etc</a:t>
            </a:r>
            <a:r>
              <a:rPr lang="en-US" dirty="0"/>
              <a:t>) are utilized for flow control and branches</a:t>
            </a:r>
          </a:p>
        </p:txBody>
      </p:sp>
      <p:sp>
        <p:nvSpPr>
          <p:cNvPr id="11" name="Rectangle 10">
            <a:extLst>
              <a:ext uri="{FF2B5EF4-FFF2-40B4-BE49-F238E27FC236}">
                <a16:creationId xmlns:a16="http://schemas.microsoft.com/office/drawing/2014/main" id="{91D94F68-5CA3-1946-97E3-48F1AA3CF3FF}"/>
              </a:ext>
            </a:extLst>
          </p:cNvPr>
          <p:cNvSpPr/>
          <p:nvPr/>
        </p:nvSpPr>
        <p:spPr>
          <a:xfrm>
            <a:off x="8024148" y="3276600"/>
            <a:ext cx="3920925" cy="2325547"/>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tx1"/>
                </a:solidFill>
              </a:rPr>
              <a:t>#-- compare two registers; place result in r7</a:t>
            </a:r>
          </a:p>
          <a:p>
            <a:r>
              <a:rPr lang="en-US" sz="1600" dirty="0">
                <a:solidFill>
                  <a:schemeClr val="tx1"/>
                </a:solidFill>
              </a:rPr>
              <a:t>LABEL:</a:t>
            </a:r>
          </a:p>
          <a:p>
            <a:r>
              <a:rPr lang="en-US" sz="1600" dirty="0">
                <a:solidFill>
                  <a:schemeClr val="tx1"/>
                </a:solidFill>
              </a:rPr>
              <a:t>	#-- compare two registers; </a:t>
            </a:r>
          </a:p>
          <a:p>
            <a:r>
              <a:rPr lang="en-US" sz="1600" dirty="0">
                <a:solidFill>
                  <a:schemeClr val="tx1"/>
                </a:solidFill>
              </a:rPr>
              <a:t>	#-- place result in r7</a:t>
            </a:r>
          </a:p>
          <a:p>
            <a:r>
              <a:rPr lang="en-US" sz="1600" dirty="0">
                <a:solidFill>
                  <a:schemeClr val="tx1"/>
                </a:solidFill>
              </a:rPr>
              <a:t>	</a:t>
            </a:r>
            <a:r>
              <a:rPr lang="en-US" sz="1600" dirty="0" err="1">
                <a:solidFill>
                  <a:schemeClr val="tx1"/>
                </a:solidFill>
              </a:rPr>
              <a:t>cmp.eq</a:t>
            </a:r>
            <a:r>
              <a:rPr lang="en-US" sz="1600" dirty="0">
                <a:solidFill>
                  <a:schemeClr val="tx1"/>
                </a:solidFill>
              </a:rPr>
              <a:t> r7,r5,r6</a:t>
            </a:r>
          </a:p>
          <a:p>
            <a:r>
              <a:rPr lang="en-US" sz="1600" dirty="0">
                <a:solidFill>
                  <a:schemeClr val="tx1"/>
                </a:solidFill>
              </a:rPr>
              <a:t>	#-- if the result was </a:t>
            </a:r>
            <a:r>
              <a:rPr lang="en-US" sz="1600" dirty="0" err="1">
                <a:solidFill>
                  <a:schemeClr val="tx1"/>
                </a:solidFill>
              </a:rPr>
              <a:t>eq</a:t>
            </a:r>
            <a:r>
              <a:rPr lang="en-US" sz="1600" dirty="0">
                <a:solidFill>
                  <a:schemeClr val="tx1"/>
                </a:solidFill>
              </a:rPr>
              <a:t>, take the branch</a:t>
            </a:r>
          </a:p>
          <a:p>
            <a:r>
              <a:rPr lang="en-US" sz="1600" dirty="0">
                <a:solidFill>
                  <a:schemeClr val="tx1"/>
                </a:solidFill>
              </a:rPr>
              <a:t>	</a:t>
            </a:r>
            <a:r>
              <a:rPr lang="en-US" sz="1600" dirty="0" err="1">
                <a:solidFill>
                  <a:schemeClr val="tx1"/>
                </a:solidFill>
              </a:rPr>
              <a:t>brac</a:t>
            </a:r>
            <a:r>
              <a:rPr lang="en-US" sz="1600" dirty="0">
                <a:solidFill>
                  <a:schemeClr val="tx1"/>
                </a:solidFill>
              </a:rPr>
              <a:t> LABEL, r7, </a:t>
            </a:r>
            <a:r>
              <a:rPr lang="en-US" sz="1600" dirty="0" err="1">
                <a:solidFill>
                  <a:schemeClr val="tx1"/>
                </a:solidFill>
              </a:rPr>
              <a:t>eq</a:t>
            </a:r>
            <a:endParaRPr lang="en-US" sz="1600" dirty="0">
              <a:solidFill>
                <a:schemeClr val="tx1"/>
              </a:solidFill>
            </a:endParaRPr>
          </a:p>
          <a:p>
            <a:r>
              <a:rPr lang="en-US" sz="1600" dirty="0">
                <a:solidFill>
                  <a:schemeClr val="tx1"/>
                </a:solidFill>
              </a:rPr>
              <a:t> </a:t>
            </a: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28321697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3: Define the register infrastructure cont.</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199" y="1825625"/>
            <a:ext cx="3756949" cy="3950142"/>
          </a:xfrm>
        </p:spPr>
        <p:txBody>
          <a:bodyPr>
            <a:normAutofit/>
          </a:bodyPr>
          <a:lstStyle/>
          <a:p>
            <a:r>
              <a:rPr lang="en-US" dirty="0"/>
              <a:t>Comparison registers</a:t>
            </a:r>
          </a:p>
          <a:p>
            <a:pPr lvl="1"/>
            <a:r>
              <a:rPr lang="en-US" dirty="0"/>
              <a:t>Each comparison register has a fixed value associated with it</a:t>
            </a:r>
          </a:p>
          <a:p>
            <a:pPr lvl="1"/>
            <a:r>
              <a:rPr lang="en-US" dirty="0"/>
              <a:t>Fixed values map to the corresponding function code for respective compare instruction</a:t>
            </a:r>
          </a:p>
          <a:p>
            <a:pPr lvl="2"/>
            <a:r>
              <a:rPr lang="en-US" dirty="0"/>
              <a:t>More on this in Step 5 &amp; 6</a:t>
            </a:r>
          </a:p>
          <a:p>
            <a:pPr lvl="2"/>
            <a:endParaRPr lang="en-US" dirty="0"/>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/LEVEL1/Step3</a:t>
            </a:r>
            <a:endParaRPr lang="en-US" b="1" i="1" dirty="0">
              <a:solidFill>
                <a:schemeClr val="tx1"/>
              </a:solidFill>
            </a:endParaRPr>
          </a:p>
        </p:txBody>
      </p:sp>
      <p:sp>
        <p:nvSpPr>
          <p:cNvPr id="9" name="Content Placeholder 5">
            <a:extLst>
              <a:ext uri="{FF2B5EF4-FFF2-40B4-BE49-F238E27FC236}">
                <a16:creationId xmlns:a16="http://schemas.microsoft.com/office/drawing/2014/main" id="{059B8011-F2B5-E147-B3B6-1BD052A68BD5}"/>
              </a:ext>
            </a:extLst>
          </p:cNvPr>
          <p:cNvSpPr txBox="1">
            <a:spLocks/>
          </p:cNvSpPr>
          <p:nvPr/>
        </p:nvSpPr>
        <p:spPr>
          <a:xfrm>
            <a:off x="4595148" y="1825625"/>
            <a:ext cx="3756949" cy="3950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Fixed Values</a:t>
            </a:r>
          </a:p>
          <a:p>
            <a:pPr lvl="1"/>
            <a:r>
              <a:rPr lang="en-US" dirty="0"/>
              <a:t>NE = 2</a:t>
            </a:r>
          </a:p>
          <a:p>
            <a:pPr lvl="1"/>
            <a:r>
              <a:rPr lang="en-US" dirty="0"/>
              <a:t>EQ = 3</a:t>
            </a:r>
          </a:p>
          <a:p>
            <a:pPr lvl="1"/>
            <a:r>
              <a:rPr lang="en-US" dirty="0"/>
              <a:t>GT = 4</a:t>
            </a:r>
          </a:p>
          <a:p>
            <a:pPr lvl="1"/>
            <a:r>
              <a:rPr lang="en-US" dirty="0"/>
              <a:t>LT = 5</a:t>
            </a:r>
          </a:p>
          <a:p>
            <a:pPr lvl="1"/>
            <a:r>
              <a:rPr lang="en-US" dirty="0"/>
              <a:t>GTE = 6</a:t>
            </a:r>
          </a:p>
          <a:p>
            <a:pPr lvl="1"/>
            <a:r>
              <a:rPr lang="en-US" dirty="0"/>
              <a:t>LTE = 7</a:t>
            </a:r>
          </a:p>
          <a:p>
            <a:pPr lvl="1"/>
            <a:endParaRPr lang="en-US" dirty="0"/>
          </a:p>
          <a:p>
            <a:pPr lvl="1"/>
            <a:endParaRPr lang="en-US" dirty="0"/>
          </a:p>
          <a:p>
            <a:pPr marL="457200" lvl="1" indent="0">
              <a:buNone/>
            </a:pPr>
            <a:endParaRPr lang="en-US" dirty="0"/>
          </a:p>
          <a:p>
            <a:pPr lvl="1"/>
            <a:endParaRPr lang="en-US" dirty="0"/>
          </a:p>
        </p:txBody>
      </p:sp>
      <p:sp>
        <p:nvSpPr>
          <p:cNvPr id="10" name="Content Placeholder 5">
            <a:extLst>
              <a:ext uri="{FF2B5EF4-FFF2-40B4-BE49-F238E27FC236}">
                <a16:creationId xmlns:a16="http://schemas.microsoft.com/office/drawing/2014/main" id="{23F7C83A-2867-A945-9A88-EDF7A0FB5289}"/>
              </a:ext>
            </a:extLst>
          </p:cNvPr>
          <p:cNvSpPr txBox="1">
            <a:spLocks/>
          </p:cNvSpPr>
          <p:nvPr/>
        </p:nvSpPr>
        <p:spPr>
          <a:xfrm>
            <a:off x="8024148" y="1825625"/>
            <a:ext cx="3756949" cy="3950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Why is the PC Read-Only?</a:t>
            </a:r>
          </a:p>
          <a:p>
            <a:pPr lvl="1"/>
            <a:r>
              <a:rPr lang="en-US" dirty="0"/>
              <a:t>We do not permit instructions to directly modify the PC as a register argument</a:t>
            </a:r>
          </a:p>
          <a:p>
            <a:pPr lvl="1"/>
            <a:r>
              <a:rPr lang="en-US" dirty="0"/>
              <a:t>Inherently dangerous!</a:t>
            </a:r>
          </a:p>
          <a:p>
            <a:pPr lvl="1"/>
            <a:endParaRPr lang="en-US" dirty="0"/>
          </a:p>
          <a:p>
            <a:pPr lvl="1"/>
            <a:endParaRPr lang="en-US" dirty="0"/>
          </a:p>
          <a:p>
            <a:pPr marL="457200" lvl="1" indent="0">
              <a:buNone/>
            </a:pPr>
            <a:endParaRPr lang="en-US" dirty="0"/>
          </a:p>
          <a:p>
            <a:pPr lvl="1"/>
            <a:endParaRPr lang="en-US" dirty="0"/>
          </a:p>
        </p:txBody>
      </p:sp>
    </p:spTree>
    <p:extLst>
      <p:ext uri="{BB962C8B-B14F-4D97-AF65-F5344CB8AC3E}">
        <p14:creationId xmlns:p14="http://schemas.microsoft.com/office/powerpoint/2010/main" val="38939574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3: Define the register infrastructure cont.</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199" y="1825625"/>
            <a:ext cx="3756949" cy="3950142"/>
          </a:xfrm>
        </p:spPr>
        <p:txBody>
          <a:bodyPr>
            <a:normAutofit/>
          </a:bodyPr>
          <a:lstStyle/>
          <a:p>
            <a:r>
              <a:rPr lang="en-US" dirty="0"/>
              <a:t>Now that we have our registers defined, we need to create two register classes: </a:t>
            </a:r>
          </a:p>
          <a:p>
            <a:pPr lvl="1"/>
            <a:r>
              <a:rPr lang="en-US" dirty="0"/>
              <a:t>GPR: {r0-r31}</a:t>
            </a:r>
          </a:p>
          <a:p>
            <a:pPr lvl="1"/>
            <a:r>
              <a:rPr lang="en-US" dirty="0"/>
              <a:t>CTRL: {pc, </a:t>
            </a:r>
            <a:r>
              <a:rPr lang="en-US" dirty="0" err="1"/>
              <a:t>exc</a:t>
            </a:r>
            <a:r>
              <a:rPr lang="en-US" dirty="0"/>
              <a:t>, ne, </a:t>
            </a:r>
            <a:r>
              <a:rPr lang="en-US" dirty="0" err="1"/>
              <a:t>etc</a:t>
            </a:r>
            <a:r>
              <a:rPr lang="en-US" dirty="0"/>
              <a:t>}</a:t>
            </a:r>
          </a:p>
          <a:p>
            <a:r>
              <a:rPr lang="en-US" dirty="0"/>
              <a:t>Create a new node block called </a:t>
            </a:r>
            <a:r>
              <a:rPr lang="en-US" i="1" u="sng" dirty="0" err="1"/>
              <a:t>RegClasses</a:t>
            </a:r>
            <a:endParaRPr lang="en-US" i="1" u="sng" dirty="0"/>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/LEVEL1/Step3</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8854633" y="1690688"/>
            <a:ext cx="3090440" cy="3911459"/>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err="1">
                <a:solidFill>
                  <a:schemeClr val="tx1"/>
                </a:solidFill>
              </a:rPr>
              <a:t>RegClasses</a:t>
            </a:r>
            <a:r>
              <a:rPr lang="en-US" sz="1600" dirty="0">
                <a:solidFill>
                  <a:schemeClr val="tx1"/>
                </a:solidFill>
              </a:rPr>
              <a:t>:</a:t>
            </a:r>
          </a:p>
          <a:p>
            <a:r>
              <a:rPr lang="en-US" sz="1600" dirty="0">
                <a:solidFill>
                  <a:schemeClr val="tx1"/>
                </a:solidFill>
              </a:rPr>
              <a:t>  - </a:t>
            </a:r>
            <a:r>
              <a:rPr lang="en-US" sz="1600" dirty="0" err="1">
                <a:solidFill>
                  <a:schemeClr val="tx1"/>
                </a:solidFill>
              </a:rPr>
              <a:t>RegisterClassName</a:t>
            </a:r>
            <a:r>
              <a:rPr lang="en-US" sz="1600" dirty="0">
                <a:solidFill>
                  <a:schemeClr val="tx1"/>
                </a:solidFill>
              </a:rPr>
              <a:t>: GPR</a:t>
            </a:r>
          </a:p>
          <a:p>
            <a:r>
              <a:rPr lang="en-US" sz="1600" dirty="0">
                <a:solidFill>
                  <a:schemeClr val="tx1"/>
                </a:solidFill>
              </a:rPr>
              <a:t>    Registers:</a:t>
            </a:r>
          </a:p>
          <a:p>
            <a:r>
              <a:rPr lang="en-US" sz="1600" dirty="0">
                <a:solidFill>
                  <a:schemeClr val="tx1"/>
                </a:solidFill>
              </a:rPr>
              <a:t>      - r0</a:t>
            </a:r>
          </a:p>
          <a:p>
            <a:r>
              <a:rPr lang="en-US" sz="1600" dirty="0">
                <a:solidFill>
                  <a:schemeClr val="tx1"/>
                </a:solidFill>
              </a:rPr>
              <a:t>      - r1</a:t>
            </a:r>
          </a:p>
          <a:p>
            <a:r>
              <a:rPr lang="en-US" sz="1600" dirty="0">
                <a:solidFill>
                  <a:schemeClr val="tx1"/>
                </a:solidFill>
              </a:rPr>
              <a:t>      …..</a:t>
            </a:r>
          </a:p>
          <a:p>
            <a:r>
              <a:rPr lang="en-US" sz="1600" dirty="0">
                <a:solidFill>
                  <a:schemeClr val="tx1"/>
                </a:solidFill>
              </a:rPr>
              <a:t>      - r31</a:t>
            </a:r>
          </a:p>
          <a:p>
            <a:r>
              <a:rPr lang="en-US" sz="1600" dirty="0">
                <a:solidFill>
                  <a:schemeClr val="tx1"/>
                </a:solidFill>
              </a:rPr>
              <a:t>    - </a:t>
            </a:r>
            <a:r>
              <a:rPr lang="en-US" sz="1600" dirty="0" err="1">
                <a:solidFill>
                  <a:schemeClr val="tx1"/>
                </a:solidFill>
              </a:rPr>
              <a:t>RegisterClassName</a:t>
            </a:r>
            <a:r>
              <a:rPr lang="en-US" sz="1600" dirty="0">
                <a:solidFill>
                  <a:schemeClr val="tx1"/>
                </a:solidFill>
              </a:rPr>
              <a:t>: CTRL</a:t>
            </a:r>
          </a:p>
          <a:p>
            <a:r>
              <a:rPr lang="en-US" sz="1600" dirty="0">
                <a:solidFill>
                  <a:schemeClr val="tx1"/>
                </a:solidFill>
              </a:rPr>
              <a:t>      Registers:</a:t>
            </a:r>
          </a:p>
          <a:p>
            <a:r>
              <a:rPr lang="en-US" sz="1600" dirty="0">
                <a:solidFill>
                  <a:schemeClr val="tx1"/>
                </a:solidFill>
              </a:rPr>
              <a:t>        - pc</a:t>
            </a:r>
          </a:p>
          <a:p>
            <a:r>
              <a:rPr lang="en-US" sz="1600" dirty="0">
                <a:solidFill>
                  <a:schemeClr val="tx1"/>
                </a:solidFill>
              </a:rPr>
              <a:t>        - </a:t>
            </a:r>
            <a:r>
              <a:rPr lang="en-US" sz="1600" dirty="0" err="1">
                <a:solidFill>
                  <a:schemeClr val="tx1"/>
                </a:solidFill>
              </a:rPr>
              <a:t>exc</a:t>
            </a:r>
            <a:endParaRPr lang="en-US" sz="1600" dirty="0">
              <a:solidFill>
                <a:schemeClr val="tx1"/>
              </a:solidFill>
            </a:endParaRPr>
          </a:p>
          <a:p>
            <a:r>
              <a:rPr lang="en-US" sz="1600" dirty="0">
                <a:solidFill>
                  <a:schemeClr val="tx1"/>
                </a:solidFill>
              </a:rPr>
              <a:t>        - ne</a:t>
            </a:r>
          </a:p>
          <a:p>
            <a:r>
              <a:rPr lang="en-US" sz="1600" dirty="0">
                <a:solidFill>
                  <a:schemeClr val="tx1"/>
                </a:solidFill>
              </a:rPr>
              <a:t>        - </a:t>
            </a:r>
            <a:r>
              <a:rPr lang="en-US" sz="1600" dirty="0" err="1">
                <a:solidFill>
                  <a:schemeClr val="tx1"/>
                </a:solidFill>
              </a:rPr>
              <a:t>eq</a:t>
            </a:r>
            <a:endParaRPr lang="en-US" sz="1600" dirty="0">
              <a:solidFill>
                <a:schemeClr val="tx1"/>
              </a:solidFill>
            </a:endParaRPr>
          </a:p>
          <a:p>
            <a:r>
              <a:rPr lang="en-US" sz="1600" dirty="0">
                <a:solidFill>
                  <a:schemeClr val="tx1"/>
                </a:solidFill>
              </a:rPr>
              <a:t>        ….</a:t>
            </a:r>
          </a:p>
          <a:p>
            <a:r>
              <a:rPr lang="en-US" sz="1600" dirty="0">
                <a:solidFill>
                  <a:schemeClr val="tx1"/>
                </a:solidFill>
              </a:rPr>
              <a:t>        - </a:t>
            </a:r>
            <a:r>
              <a:rPr lang="en-US" sz="1600" dirty="0" err="1">
                <a:solidFill>
                  <a:schemeClr val="tx1"/>
                </a:solidFill>
              </a:rPr>
              <a:t>rp</a:t>
            </a:r>
            <a:endParaRPr lang="en-US" dirty="0">
              <a:solidFill>
                <a:schemeClr val="tx1"/>
              </a:solidFill>
            </a:endParaRPr>
          </a:p>
          <a:p>
            <a:endParaRPr lang="en-US" dirty="0">
              <a:solidFill>
                <a:schemeClr val="tx1"/>
              </a:solidFill>
            </a:endParaRPr>
          </a:p>
        </p:txBody>
      </p:sp>
      <p:sp>
        <p:nvSpPr>
          <p:cNvPr id="9" name="Content Placeholder 5">
            <a:extLst>
              <a:ext uri="{FF2B5EF4-FFF2-40B4-BE49-F238E27FC236}">
                <a16:creationId xmlns:a16="http://schemas.microsoft.com/office/drawing/2014/main" id="{059B8011-F2B5-E147-B3B6-1BD052A68BD5}"/>
              </a:ext>
            </a:extLst>
          </p:cNvPr>
          <p:cNvSpPr txBox="1">
            <a:spLocks/>
          </p:cNvSpPr>
          <p:nvPr/>
        </p:nvSpPr>
        <p:spPr>
          <a:xfrm>
            <a:off x="4595148" y="1825625"/>
            <a:ext cx="3756949" cy="395014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Parameters</a:t>
            </a:r>
          </a:p>
          <a:p>
            <a:pPr lvl="1"/>
            <a:r>
              <a:rPr lang="en-US" i="1" u="sng" dirty="0" err="1"/>
              <a:t>RegisterClassName</a:t>
            </a:r>
            <a:r>
              <a:rPr lang="en-US" dirty="0"/>
              <a:t>: Unique name associated with each register class.  Utilized to specify permissible registers in the instruction format register fields.</a:t>
            </a:r>
          </a:p>
          <a:p>
            <a:pPr lvl="1"/>
            <a:r>
              <a:rPr lang="en-US" i="1" u="sng" dirty="0"/>
              <a:t>Registers</a:t>
            </a:r>
            <a:r>
              <a:rPr lang="en-US" dirty="0"/>
              <a:t>: Defines the set of registers in our register class.  Using the names from the </a:t>
            </a:r>
            <a:r>
              <a:rPr lang="en-US" i="1" dirty="0"/>
              <a:t>Registers</a:t>
            </a:r>
            <a:r>
              <a:rPr lang="en-US" dirty="0"/>
              <a:t> block, add each of the registers to the register class</a:t>
            </a:r>
          </a:p>
          <a:p>
            <a:pPr marL="457200" lvl="1" indent="0">
              <a:buNone/>
            </a:pPr>
            <a:endParaRPr lang="en-US" dirty="0"/>
          </a:p>
          <a:p>
            <a:pPr lvl="1"/>
            <a:endParaRPr lang="en-US" dirty="0"/>
          </a:p>
        </p:txBody>
      </p:sp>
    </p:spTree>
    <p:extLst>
      <p:ext uri="{BB962C8B-B14F-4D97-AF65-F5344CB8AC3E}">
        <p14:creationId xmlns:p14="http://schemas.microsoft.com/office/powerpoint/2010/main" val="3148949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3: Define the register infrastructure cont.</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199" y="1825625"/>
            <a:ext cx="3756949" cy="3950142"/>
          </a:xfrm>
        </p:spPr>
        <p:txBody>
          <a:bodyPr>
            <a:normAutofit/>
          </a:bodyPr>
          <a:lstStyle/>
          <a:p>
            <a:r>
              <a:rPr lang="en-US" dirty="0"/>
              <a:t>Now that we have all our registers defined, lets utilize System Architect to verify the design so far</a:t>
            </a:r>
          </a:p>
          <a:p>
            <a:r>
              <a:rPr lang="en-US" dirty="0"/>
              <a:t>Utilize the “</a:t>
            </a:r>
            <a:r>
              <a:rPr lang="en-US" dirty="0" err="1"/>
              <a:t>cgcli</a:t>
            </a:r>
            <a:r>
              <a:rPr lang="en-US" dirty="0"/>
              <a:t>” tool to run all of our passes</a:t>
            </a:r>
          </a:p>
          <a:p>
            <a:r>
              <a:rPr lang="en-US" dirty="0"/>
              <a:t>FAILED!?</a:t>
            </a:r>
          </a:p>
          <a:p>
            <a:endParaRPr lang="en-US" dirty="0"/>
          </a:p>
          <a:p>
            <a:endParaRPr lang="en-US" dirty="0"/>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/LEVEL1/Step3</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4699000" y="1441957"/>
            <a:ext cx="7246073" cy="715114"/>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tx1"/>
                </a:solidFill>
              </a:rPr>
              <a:t>$&gt; </a:t>
            </a:r>
            <a:r>
              <a:rPr lang="en-US" sz="1600" dirty="0" err="1">
                <a:solidFill>
                  <a:schemeClr val="tx1"/>
                </a:solidFill>
              </a:rPr>
              <a:t>cgcli</a:t>
            </a:r>
            <a:r>
              <a:rPr lang="en-US" sz="1600" dirty="0">
                <a:solidFill>
                  <a:schemeClr val="tx1"/>
                </a:solidFill>
              </a:rPr>
              <a:t> --</a:t>
            </a:r>
            <a:r>
              <a:rPr lang="en-US" sz="1600" dirty="0" err="1">
                <a:solidFill>
                  <a:schemeClr val="tx1"/>
                </a:solidFill>
              </a:rPr>
              <a:t>ir</a:t>
            </a:r>
            <a:r>
              <a:rPr lang="en-US" sz="1600" dirty="0">
                <a:solidFill>
                  <a:schemeClr val="tx1"/>
                </a:solidFill>
              </a:rPr>
              <a:t> ./</a:t>
            </a:r>
            <a:r>
              <a:rPr lang="en-US" sz="1600" dirty="0" err="1">
                <a:solidFill>
                  <a:schemeClr val="tx1"/>
                </a:solidFill>
              </a:rPr>
              <a:t>BasicRISC.yaml</a:t>
            </a:r>
            <a:r>
              <a:rPr lang="en-US" sz="1600" dirty="0">
                <a:solidFill>
                  <a:schemeClr val="tx1"/>
                </a:solidFill>
              </a:rPr>
              <a:t> --verify</a:t>
            </a:r>
          </a:p>
          <a:p>
            <a:r>
              <a:rPr lang="en-US" sz="1600" dirty="0">
                <a:solidFill>
                  <a:schemeClr val="tx1"/>
                </a:solidFill>
              </a:rPr>
              <a:t>$&gt; </a:t>
            </a:r>
            <a:r>
              <a:rPr lang="en-US" sz="1600" dirty="0" err="1">
                <a:solidFill>
                  <a:schemeClr val="tx1"/>
                </a:solidFill>
              </a:rPr>
              <a:t>cgcli</a:t>
            </a:r>
            <a:r>
              <a:rPr lang="en-US" sz="1600" dirty="0">
                <a:solidFill>
                  <a:schemeClr val="tx1"/>
                </a:solidFill>
              </a:rPr>
              <a:t> --</a:t>
            </a:r>
            <a:r>
              <a:rPr lang="en-US" sz="1600" dirty="0" err="1">
                <a:solidFill>
                  <a:schemeClr val="tx1"/>
                </a:solidFill>
              </a:rPr>
              <a:t>ir</a:t>
            </a:r>
            <a:r>
              <a:rPr lang="en-US" sz="1600" dirty="0">
                <a:solidFill>
                  <a:schemeClr val="tx1"/>
                </a:solidFill>
              </a:rPr>
              <a:t> ./</a:t>
            </a:r>
            <a:r>
              <a:rPr lang="en-US" sz="1600" dirty="0" err="1">
                <a:solidFill>
                  <a:schemeClr val="tx1"/>
                </a:solidFill>
              </a:rPr>
              <a:t>BasicRISC.yaml</a:t>
            </a:r>
            <a:r>
              <a:rPr lang="en-US" sz="1600" dirty="0">
                <a:solidFill>
                  <a:schemeClr val="tx1"/>
                </a:solidFill>
              </a:rPr>
              <a:t> --pass</a:t>
            </a:r>
            <a:endParaRPr lang="en-US" dirty="0">
              <a:solidFill>
                <a:schemeClr val="tx1"/>
              </a:solidFill>
            </a:endParaRPr>
          </a:p>
          <a:p>
            <a:endParaRPr lang="en-US" dirty="0">
              <a:solidFill>
                <a:schemeClr val="tx1"/>
              </a:solidFill>
            </a:endParaRPr>
          </a:p>
        </p:txBody>
      </p:sp>
      <p:pic>
        <p:nvPicPr>
          <p:cNvPr id="3" name="Picture 2">
            <a:extLst>
              <a:ext uri="{FF2B5EF4-FFF2-40B4-BE49-F238E27FC236}">
                <a16:creationId xmlns:a16="http://schemas.microsoft.com/office/drawing/2014/main" id="{424942A8-8FF0-4642-B2FE-631808B4F412}"/>
              </a:ext>
            </a:extLst>
          </p:cNvPr>
          <p:cNvPicPr>
            <a:picLocks noChangeAspect="1"/>
          </p:cNvPicPr>
          <p:nvPr/>
        </p:nvPicPr>
        <p:blipFill>
          <a:blip r:embed="rId2"/>
          <a:stretch>
            <a:fillRect/>
          </a:stretch>
        </p:blipFill>
        <p:spPr>
          <a:xfrm>
            <a:off x="4699000" y="2190013"/>
            <a:ext cx="4595148" cy="3585754"/>
          </a:xfrm>
          <a:prstGeom prst="rect">
            <a:avLst/>
          </a:prstGeom>
        </p:spPr>
      </p:pic>
      <p:sp>
        <p:nvSpPr>
          <p:cNvPr id="10" name="Left Arrow 9">
            <a:extLst>
              <a:ext uri="{FF2B5EF4-FFF2-40B4-BE49-F238E27FC236}">
                <a16:creationId xmlns:a16="http://schemas.microsoft.com/office/drawing/2014/main" id="{1AE89F26-CC40-8F43-92BA-0AB09A0E765A}"/>
              </a:ext>
            </a:extLst>
          </p:cNvPr>
          <p:cNvSpPr/>
          <p:nvPr/>
        </p:nvSpPr>
        <p:spPr>
          <a:xfrm>
            <a:off x="9294148" y="4723283"/>
            <a:ext cx="1071418" cy="314036"/>
          </a:xfrm>
          <a:prstGeom prst="lef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F3DE054-FD2B-9743-B1A9-A5D5E902F0F3}"/>
              </a:ext>
            </a:extLst>
          </p:cNvPr>
          <p:cNvSpPr txBox="1"/>
          <p:nvPr/>
        </p:nvSpPr>
        <p:spPr>
          <a:xfrm>
            <a:off x="10365566" y="4618691"/>
            <a:ext cx="1505527" cy="523220"/>
          </a:xfrm>
          <a:prstGeom prst="rect">
            <a:avLst/>
          </a:prstGeom>
          <a:noFill/>
          <a:ln>
            <a:solidFill>
              <a:schemeClr val="tx1"/>
            </a:solidFill>
          </a:ln>
        </p:spPr>
        <p:txBody>
          <a:bodyPr wrap="square" rtlCol="0">
            <a:spAutoFit/>
          </a:bodyPr>
          <a:lstStyle/>
          <a:p>
            <a:r>
              <a:rPr lang="en-US" sz="1400" dirty="0"/>
              <a:t>Failed Analysis Passes</a:t>
            </a:r>
          </a:p>
        </p:txBody>
      </p:sp>
    </p:spTree>
    <p:extLst>
      <p:ext uri="{BB962C8B-B14F-4D97-AF65-F5344CB8AC3E}">
        <p14:creationId xmlns:p14="http://schemas.microsoft.com/office/powerpoint/2010/main" val="37928663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3: Define the register infrastructure cont.</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199" y="1825625"/>
            <a:ext cx="3756949" cy="3950142"/>
          </a:xfrm>
        </p:spPr>
        <p:txBody>
          <a:bodyPr>
            <a:normAutofit fontScale="85000" lnSpcReduction="20000"/>
          </a:bodyPr>
          <a:lstStyle/>
          <a:p>
            <a:r>
              <a:rPr lang="en-US" dirty="0"/>
              <a:t>Lets analyze why this failed:</a:t>
            </a:r>
          </a:p>
          <a:p>
            <a:r>
              <a:rPr lang="en-US" i="1" dirty="0" err="1"/>
              <a:t>DanglingRegionPass</a:t>
            </a:r>
            <a:endParaRPr lang="en-US" i="1" dirty="0"/>
          </a:p>
          <a:p>
            <a:pPr lvl="1"/>
            <a:r>
              <a:rPr lang="en-US" dirty="0"/>
              <a:t>Finds the number of unique, unconnected regions of nodes</a:t>
            </a:r>
          </a:p>
          <a:p>
            <a:pPr lvl="1"/>
            <a:r>
              <a:rPr lang="en-US" dirty="0"/>
              <a:t>Graph theory: community detection</a:t>
            </a:r>
          </a:p>
          <a:p>
            <a:pPr lvl="1"/>
            <a:r>
              <a:rPr lang="en-US" dirty="0"/>
              <a:t>We had two unconnected regions</a:t>
            </a:r>
          </a:p>
          <a:p>
            <a:pPr lvl="1"/>
            <a:r>
              <a:rPr lang="en-US" dirty="0"/>
              <a:t>Why??</a:t>
            </a:r>
          </a:p>
          <a:p>
            <a:r>
              <a:rPr lang="en-US" dirty="0"/>
              <a:t>Lets utilize the graphing function to examine the dependence graph</a:t>
            </a:r>
          </a:p>
          <a:p>
            <a:pPr lvl="1"/>
            <a:endParaRPr lang="en-US" dirty="0"/>
          </a:p>
          <a:p>
            <a:endParaRPr lang="en-US" dirty="0"/>
          </a:p>
          <a:p>
            <a:endParaRPr lang="en-US" dirty="0"/>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/LEVEL1/Step3</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4800600" y="2216428"/>
            <a:ext cx="3911600" cy="715114"/>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tx1"/>
                </a:solidFill>
              </a:rPr>
              <a:t>$&gt; </a:t>
            </a:r>
            <a:r>
              <a:rPr lang="en-US" sz="1600" dirty="0" err="1">
                <a:solidFill>
                  <a:schemeClr val="tx1"/>
                </a:solidFill>
              </a:rPr>
              <a:t>cgcli</a:t>
            </a:r>
            <a:r>
              <a:rPr lang="en-US" sz="1600" dirty="0">
                <a:solidFill>
                  <a:schemeClr val="tx1"/>
                </a:solidFill>
              </a:rPr>
              <a:t> --</a:t>
            </a:r>
            <a:r>
              <a:rPr lang="en-US" sz="1600" dirty="0" err="1">
                <a:solidFill>
                  <a:schemeClr val="tx1"/>
                </a:solidFill>
              </a:rPr>
              <a:t>ir</a:t>
            </a:r>
            <a:r>
              <a:rPr lang="en-US" sz="1600" dirty="0">
                <a:solidFill>
                  <a:schemeClr val="tx1"/>
                </a:solidFill>
              </a:rPr>
              <a:t> ./</a:t>
            </a:r>
            <a:r>
              <a:rPr lang="en-US" sz="1600" dirty="0" err="1">
                <a:solidFill>
                  <a:schemeClr val="tx1"/>
                </a:solidFill>
              </a:rPr>
              <a:t>BasicRISC.yaml</a:t>
            </a:r>
            <a:r>
              <a:rPr lang="en-US" sz="1600" dirty="0">
                <a:solidFill>
                  <a:schemeClr val="tx1"/>
                </a:solidFill>
              </a:rPr>
              <a:t> --dot Step3.dot</a:t>
            </a:r>
          </a:p>
          <a:p>
            <a:r>
              <a:rPr lang="en-US" sz="1600" dirty="0">
                <a:solidFill>
                  <a:schemeClr val="tx1"/>
                </a:solidFill>
              </a:rPr>
              <a:t>$&gt; dot -</a:t>
            </a:r>
            <a:r>
              <a:rPr lang="en-US" sz="1600" dirty="0" err="1">
                <a:solidFill>
                  <a:schemeClr val="tx1"/>
                </a:solidFill>
              </a:rPr>
              <a:t>Tpng</a:t>
            </a:r>
            <a:r>
              <a:rPr lang="en-US" sz="1600" dirty="0">
                <a:solidFill>
                  <a:schemeClr val="tx1"/>
                </a:solidFill>
              </a:rPr>
              <a:t> Step3.dot &gt; Step3.png</a:t>
            </a:r>
            <a:endParaRPr lang="en-US" dirty="0">
              <a:solidFill>
                <a:schemeClr val="tx1"/>
              </a:solidFill>
            </a:endParaRPr>
          </a:p>
          <a:p>
            <a:endParaRPr lang="en-US" dirty="0">
              <a:solidFill>
                <a:schemeClr val="tx1"/>
              </a:solidFill>
            </a:endParaRPr>
          </a:p>
        </p:txBody>
      </p:sp>
      <p:pic>
        <p:nvPicPr>
          <p:cNvPr id="4" name="Picture 3">
            <a:extLst>
              <a:ext uri="{FF2B5EF4-FFF2-40B4-BE49-F238E27FC236}">
                <a16:creationId xmlns:a16="http://schemas.microsoft.com/office/drawing/2014/main" id="{1FDCA0DB-F5D8-834F-81E1-022C835AB30B}"/>
              </a:ext>
            </a:extLst>
          </p:cNvPr>
          <p:cNvPicPr>
            <a:picLocks noChangeAspect="1"/>
          </p:cNvPicPr>
          <p:nvPr/>
        </p:nvPicPr>
        <p:blipFill>
          <a:blip r:embed="rId2"/>
          <a:stretch>
            <a:fillRect/>
          </a:stretch>
        </p:blipFill>
        <p:spPr>
          <a:xfrm>
            <a:off x="4383908" y="1514499"/>
            <a:ext cx="4744984" cy="573990"/>
          </a:xfrm>
          <a:prstGeom prst="rect">
            <a:avLst/>
          </a:prstGeom>
        </p:spPr>
      </p:pic>
      <p:pic>
        <p:nvPicPr>
          <p:cNvPr id="9" name="Picture 8">
            <a:extLst>
              <a:ext uri="{FF2B5EF4-FFF2-40B4-BE49-F238E27FC236}">
                <a16:creationId xmlns:a16="http://schemas.microsoft.com/office/drawing/2014/main" id="{8C3CC0D7-34EF-7C4F-97D0-20F914E07C5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5400000">
            <a:off x="7955305" y="1332687"/>
            <a:ext cx="573990" cy="7607806"/>
          </a:xfrm>
          <a:prstGeom prst="rect">
            <a:avLst/>
          </a:prstGeom>
        </p:spPr>
      </p:pic>
      <p:sp>
        <p:nvSpPr>
          <p:cNvPr id="12" name="Left Arrow 11">
            <a:extLst>
              <a:ext uri="{FF2B5EF4-FFF2-40B4-BE49-F238E27FC236}">
                <a16:creationId xmlns:a16="http://schemas.microsoft.com/office/drawing/2014/main" id="{28193C86-396E-BD4E-9413-C3565695BF1B}"/>
              </a:ext>
            </a:extLst>
          </p:cNvPr>
          <p:cNvSpPr/>
          <p:nvPr/>
        </p:nvSpPr>
        <p:spPr>
          <a:xfrm rot="16200000">
            <a:off x="5081022" y="4340395"/>
            <a:ext cx="633070" cy="314036"/>
          </a:xfrm>
          <a:prstGeom prst="leftArrow">
            <a:avLst>
              <a:gd name="adj1" fmla="val 50000"/>
              <a:gd name="adj2" fmla="val 5000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eft Arrow 12">
            <a:extLst>
              <a:ext uri="{FF2B5EF4-FFF2-40B4-BE49-F238E27FC236}">
                <a16:creationId xmlns:a16="http://schemas.microsoft.com/office/drawing/2014/main" id="{85903D84-1A1A-2041-876A-8961DA3F7F79}"/>
              </a:ext>
            </a:extLst>
          </p:cNvPr>
          <p:cNvSpPr/>
          <p:nvPr/>
        </p:nvSpPr>
        <p:spPr>
          <a:xfrm rot="16200000">
            <a:off x="8827522" y="4340394"/>
            <a:ext cx="633070" cy="314036"/>
          </a:xfrm>
          <a:prstGeom prst="leftArrow">
            <a:avLst>
              <a:gd name="adj1" fmla="val 50000"/>
              <a:gd name="adj2" fmla="val 5000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73495E8-F4D6-D14A-8579-A25D65CED1F7}"/>
              </a:ext>
            </a:extLst>
          </p:cNvPr>
          <p:cNvSpPr txBox="1"/>
          <p:nvPr/>
        </p:nvSpPr>
        <p:spPr>
          <a:xfrm>
            <a:off x="4838757" y="3306923"/>
            <a:ext cx="1117600" cy="923330"/>
          </a:xfrm>
          <a:prstGeom prst="rect">
            <a:avLst/>
          </a:prstGeom>
          <a:noFill/>
        </p:spPr>
        <p:txBody>
          <a:bodyPr wrap="square" rtlCol="0">
            <a:spAutoFit/>
          </a:bodyPr>
          <a:lstStyle/>
          <a:p>
            <a:pPr algn="ctr"/>
            <a:r>
              <a:rPr lang="en-US" dirty="0"/>
              <a:t>CTRL Register File</a:t>
            </a:r>
          </a:p>
        </p:txBody>
      </p:sp>
      <p:sp>
        <p:nvSpPr>
          <p:cNvPr id="15" name="TextBox 14">
            <a:extLst>
              <a:ext uri="{FF2B5EF4-FFF2-40B4-BE49-F238E27FC236}">
                <a16:creationId xmlns:a16="http://schemas.microsoft.com/office/drawing/2014/main" id="{005A7281-A937-E14F-9D3B-DDF7FAA96658}"/>
              </a:ext>
            </a:extLst>
          </p:cNvPr>
          <p:cNvSpPr txBox="1"/>
          <p:nvPr/>
        </p:nvSpPr>
        <p:spPr>
          <a:xfrm>
            <a:off x="8610601" y="3306923"/>
            <a:ext cx="1117600" cy="923330"/>
          </a:xfrm>
          <a:prstGeom prst="rect">
            <a:avLst/>
          </a:prstGeom>
          <a:noFill/>
        </p:spPr>
        <p:txBody>
          <a:bodyPr wrap="square" rtlCol="0">
            <a:spAutoFit/>
          </a:bodyPr>
          <a:lstStyle/>
          <a:p>
            <a:pPr algn="ctr"/>
            <a:r>
              <a:rPr lang="en-US" dirty="0"/>
              <a:t>GPR Register File</a:t>
            </a:r>
          </a:p>
        </p:txBody>
      </p:sp>
      <p:sp>
        <p:nvSpPr>
          <p:cNvPr id="16" name="TextBox 15">
            <a:extLst>
              <a:ext uri="{FF2B5EF4-FFF2-40B4-BE49-F238E27FC236}">
                <a16:creationId xmlns:a16="http://schemas.microsoft.com/office/drawing/2014/main" id="{F26390C3-5286-824B-A90F-4DECDC4B5FEE}"/>
              </a:ext>
            </a:extLst>
          </p:cNvPr>
          <p:cNvSpPr txBox="1"/>
          <p:nvPr/>
        </p:nvSpPr>
        <p:spPr>
          <a:xfrm>
            <a:off x="5956357" y="3025288"/>
            <a:ext cx="2755843" cy="1754326"/>
          </a:xfrm>
          <a:prstGeom prst="rect">
            <a:avLst/>
          </a:prstGeom>
          <a:noFill/>
          <a:ln>
            <a:solidFill>
              <a:schemeClr val="tx1"/>
            </a:solidFill>
          </a:ln>
        </p:spPr>
        <p:txBody>
          <a:bodyPr wrap="square" rtlCol="0">
            <a:spAutoFit/>
          </a:bodyPr>
          <a:lstStyle/>
          <a:p>
            <a:r>
              <a:rPr lang="en-US" dirty="0"/>
              <a:t>We have two, unique register files that aren’t yet connected to anything useful.  Hence, two unconnected regions of hardware!</a:t>
            </a:r>
          </a:p>
        </p:txBody>
      </p:sp>
    </p:spTree>
    <p:extLst>
      <p:ext uri="{BB962C8B-B14F-4D97-AF65-F5344CB8AC3E}">
        <p14:creationId xmlns:p14="http://schemas.microsoft.com/office/powerpoint/2010/main" val="42076530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4: Define an instruction set</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199" y="1825625"/>
            <a:ext cx="3756949" cy="3950142"/>
          </a:xfrm>
        </p:spPr>
        <p:txBody>
          <a:bodyPr>
            <a:normAutofit fontScale="70000" lnSpcReduction="20000"/>
          </a:bodyPr>
          <a:lstStyle/>
          <a:p>
            <a:r>
              <a:rPr lang="en-US" dirty="0"/>
              <a:t>Now that we have registers and register classes, we need an instruction set container</a:t>
            </a:r>
          </a:p>
          <a:p>
            <a:r>
              <a:rPr lang="en-US" dirty="0"/>
              <a:t>ISA nodes have a single parameter that identifies a unique ISA name</a:t>
            </a:r>
          </a:p>
          <a:p>
            <a:r>
              <a:rPr lang="en-US" dirty="0"/>
              <a:t>You can include an unlimited number of unique ISAs in a design</a:t>
            </a:r>
          </a:p>
          <a:p>
            <a:r>
              <a:rPr lang="en-US" dirty="0"/>
              <a:t>ISA nodes are ”containers”</a:t>
            </a:r>
          </a:p>
          <a:p>
            <a:pPr lvl="1"/>
            <a:r>
              <a:rPr lang="en-US" dirty="0"/>
              <a:t>We will utilize them in future steps to organize instructions and register classes into an instruction set implementation</a:t>
            </a:r>
          </a:p>
          <a:p>
            <a:r>
              <a:rPr lang="en-US" dirty="0"/>
              <a:t>Define an </a:t>
            </a:r>
            <a:r>
              <a:rPr lang="en-US" i="1" u="sng" dirty="0"/>
              <a:t>ISAs</a:t>
            </a:r>
            <a:r>
              <a:rPr lang="en-US" dirty="0"/>
              <a:t> node block</a:t>
            </a:r>
          </a:p>
          <a:p>
            <a:endParaRPr lang="en-US" dirty="0"/>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/LEVEL1/Step4</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8854633" y="1690688"/>
            <a:ext cx="3090440" cy="3911459"/>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tx1"/>
                </a:solidFill>
              </a:rPr>
              <a:t>ISAs:</a:t>
            </a:r>
          </a:p>
          <a:p>
            <a:r>
              <a:rPr lang="en-US" sz="1600" dirty="0">
                <a:solidFill>
                  <a:schemeClr val="tx1"/>
                </a:solidFill>
              </a:rPr>
              <a:t>  - </a:t>
            </a:r>
            <a:r>
              <a:rPr lang="en-US" sz="1600" dirty="0" err="1">
                <a:solidFill>
                  <a:schemeClr val="tx1"/>
                </a:solidFill>
              </a:rPr>
              <a:t>ISAName</a:t>
            </a:r>
            <a:r>
              <a:rPr lang="en-US" sz="1600" dirty="0">
                <a:solidFill>
                  <a:schemeClr val="tx1"/>
                </a:solidFill>
              </a:rPr>
              <a:t>: </a:t>
            </a:r>
            <a:r>
              <a:rPr lang="en-US" sz="1600" dirty="0" err="1">
                <a:solidFill>
                  <a:schemeClr val="tx1"/>
                </a:solidFill>
              </a:rPr>
              <a:t>BasicRISC.ISA</a:t>
            </a:r>
            <a:endParaRPr lang="en-US" sz="1600" dirty="0">
              <a:solidFill>
                <a:schemeClr val="tx1"/>
              </a:solidFill>
            </a:endParaRPr>
          </a:p>
        </p:txBody>
      </p:sp>
      <p:sp>
        <p:nvSpPr>
          <p:cNvPr id="9" name="Content Placeholder 5">
            <a:extLst>
              <a:ext uri="{FF2B5EF4-FFF2-40B4-BE49-F238E27FC236}">
                <a16:creationId xmlns:a16="http://schemas.microsoft.com/office/drawing/2014/main" id="{059B8011-F2B5-E147-B3B6-1BD052A68BD5}"/>
              </a:ext>
            </a:extLst>
          </p:cNvPr>
          <p:cNvSpPr txBox="1">
            <a:spLocks/>
          </p:cNvSpPr>
          <p:nvPr/>
        </p:nvSpPr>
        <p:spPr>
          <a:xfrm>
            <a:off x="4595148" y="1825625"/>
            <a:ext cx="3756949" cy="3950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Parameters</a:t>
            </a:r>
          </a:p>
          <a:p>
            <a:pPr lvl="1"/>
            <a:r>
              <a:rPr lang="en-US" i="1" u="sng" dirty="0" err="1"/>
              <a:t>ISAName</a:t>
            </a:r>
            <a:r>
              <a:rPr lang="en-US" dirty="0"/>
              <a:t>: Unique name for an instruction set</a:t>
            </a:r>
          </a:p>
          <a:p>
            <a:pPr marL="457200" lvl="1" indent="0">
              <a:buNone/>
            </a:pPr>
            <a:endParaRPr lang="en-US" dirty="0"/>
          </a:p>
          <a:p>
            <a:pPr lvl="1"/>
            <a:endParaRPr lang="en-US" dirty="0"/>
          </a:p>
        </p:txBody>
      </p:sp>
    </p:spTree>
    <p:extLst>
      <p:ext uri="{BB962C8B-B14F-4D97-AF65-F5344CB8AC3E}">
        <p14:creationId xmlns:p14="http://schemas.microsoft.com/office/powerpoint/2010/main" val="4474911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4: Define an instruction set cont.</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199" y="1825625"/>
            <a:ext cx="3756949" cy="3950142"/>
          </a:xfrm>
        </p:spPr>
        <p:txBody>
          <a:bodyPr>
            <a:normAutofit/>
          </a:bodyPr>
          <a:lstStyle/>
          <a:p>
            <a:r>
              <a:rPr lang="en-US" dirty="0"/>
              <a:t>Now that we have all our instruction set defined, lets rerun our analysis passes</a:t>
            </a:r>
          </a:p>
          <a:p>
            <a:r>
              <a:rPr lang="en-US" dirty="0"/>
              <a:t>Utilize the “</a:t>
            </a:r>
            <a:r>
              <a:rPr lang="en-US" dirty="0" err="1"/>
              <a:t>cgcli</a:t>
            </a:r>
            <a:r>
              <a:rPr lang="en-US" dirty="0"/>
              <a:t>” tool to run all of our passes</a:t>
            </a:r>
          </a:p>
          <a:p>
            <a:r>
              <a:rPr lang="en-US" dirty="0"/>
              <a:t>FAILED AGAIN!?</a:t>
            </a:r>
          </a:p>
          <a:p>
            <a:endParaRPr lang="en-US" dirty="0"/>
          </a:p>
          <a:p>
            <a:endParaRPr lang="en-US" dirty="0"/>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/LEVEL1/Step4</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4699000" y="1441957"/>
            <a:ext cx="7246073" cy="715114"/>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tx1"/>
                </a:solidFill>
              </a:rPr>
              <a:t>$&gt; </a:t>
            </a:r>
            <a:r>
              <a:rPr lang="en-US" sz="1600" dirty="0" err="1">
                <a:solidFill>
                  <a:schemeClr val="tx1"/>
                </a:solidFill>
              </a:rPr>
              <a:t>cgcli</a:t>
            </a:r>
            <a:r>
              <a:rPr lang="en-US" sz="1600" dirty="0">
                <a:solidFill>
                  <a:schemeClr val="tx1"/>
                </a:solidFill>
              </a:rPr>
              <a:t> --</a:t>
            </a:r>
            <a:r>
              <a:rPr lang="en-US" sz="1600" dirty="0" err="1">
                <a:solidFill>
                  <a:schemeClr val="tx1"/>
                </a:solidFill>
              </a:rPr>
              <a:t>ir</a:t>
            </a:r>
            <a:r>
              <a:rPr lang="en-US" sz="1600" dirty="0">
                <a:solidFill>
                  <a:schemeClr val="tx1"/>
                </a:solidFill>
              </a:rPr>
              <a:t> ./</a:t>
            </a:r>
            <a:r>
              <a:rPr lang="en-US" sz="1600" dirty="0" err="1">
                <a:solidFill>
                  <a:schemeClr val="tx1"/>
                </a:solidFill>
              </a:rPr>
              <a:t>BasicRISC.yaml</a:t>
            </a:r>
            <a:r>
              <a:rPr lang="en-US" sz="1600" dirty="0">
                <a:solidFill>
                  <a:schemeClr val="tx1"/>
                </a:solidFill>
              </a:rPr>
              <a:t> --verify</a:t>
            </a:r>
          </a:p>
          <a:p>
            <a:r>
              <a:rPr lang="en-US" sz="1600" dirty="0">
                <a:solidFill>
                  <a:schemeClr val="tx1"/>
                </a:solidFill>
              </a:rPr>
              <a:t>$&gt; </a:t>
            </a:r>
            <a:r>
              <a:rPr lang="en-US" sz="1600" dirty="0" err="1">
                <a:solidFill>
                  <a:schemeClr val="tx1"/>
                </a:solidFill>
              </a:rPr>
              <a:t>cgcli</a:t>
            </a:r>
            <a:r>
              <a:rPr lang="en-US" sz="1600" dirty="0">
                <a:solidFill>
                  <a:schemeClr val="tx1"/>
                </a:solidFill>
              </a:rPr>
              <a:t> --</a:t>
            </a:r>
            <a:r>
              <a:rPr lang="en-US" sz="1600" dirty="0" err="1">
                <a:solidFill>
                  <a:schemeClr val="tx1"/>
                </a:solidFill>
              </a:rPr>
              <a:t>ir</a:t>
            </a:r>
            <a:r>
              <a:rPr lang="en-US" sz="1600" dirty="0">
                <a:solidFill>
                  <a:schemeClr val="tx1"/>
                </a:solidFill>
              </a:rPr>
              <a:t> ./</a:t>
            </a:r>
            <a:r>
              <a:rPr lang="en-US" sz="1600" dirty="0" err="1">
                <a:solidFill>
                  <a:schemeClr val="tx1"/>
                </a:solidFill>
              </a:rPr>
              <a:t>BasicRISC.yaml</a:t>
            </a:r>
            <a:r>
              <a:rPr lang="en-US" sz="1600" dirty="0">
                <a:solidFill>
                  <a:schemeClr val="tx1"/>
                </a:solidFill>
              </a:rPr>
              <a:t> --pass</a:t>
            </a:r>
            <a:endParaRPr lang="en-US" dirty="0">
              <a:solidFill>
                <a:schemeClr val="tx1"/>
              </a:solidFill>
            </a:endParaRPr>
          </a:p>
          <a:p>
            <a:endParaRPr lang="en-US" dirty="0">
              <a:solidFill>
                <a:schemeClr val="tx1"/>
              </a:solidFill>
            </a:endParaRPr>
          </a:p>
        </p:txBody>
      </p:sp>
      <p:sp>
        <p:nvSpPr>
          <p:cNvPr id="10" name="Left Arrow 9">
            <a:extLst>
              <a:ext uri="{FF2B5EF4-FFF2-40B4-BE49-F238E27FC236}">
                <a16:creationId xmlns:a16="http://schemas.microsoft.com/office/drawing/2014/main" id="{1AE89F26-CC40-8F43-92BA-0AB09A0E765A}"/>
              </a:ext>
            </a:extLst>
          </p:cNvPr>
          <p:cNvSpPr/>
          <p:nvPr/>
        </p:nvSpPr>
        <p:spPr>
          <a:xfrm>
            <a:off x="9147844" y="4543912"/>
            <a:ext cx="1071418" cy="314036"/>
          </a:xfrm>
          <a:prstGeom prst="lef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F3DE054-FD2B-9743-B1A9-A5D5E902F0F3}"/>
              </a:ext>
            </a:extLst>
          </p:cNvPr>
          <p:cNvSpPr txBox="1"/>
          <p:nvPr/>
        </p:nvSpPr>
        <p:spPr>
          <a:xfrm>
            <a:off x="10219262" y="4439320"/>
            <a:ext cx="1505527" cy="523220"/>
          </a:xfrm>
          <a:prstGeom prst="rect">
            <a:avLst/>
          </a:prstGeom>
          <a:noFill/>
          <a:ln>
            <a:solidFill>
              <a:schemeClr val="tx1"/>
            </a:solidFill>
          </a:ln>
        </p:spPr>
        <p:txBody>
          <a:bodyPr wrap="square" rtlCol="0">
            <a:spAutoFit/>
          </a:bodyPr>
          <a:lstStyle/>
          <a:p>
            <a:r>
              <a:rPr lang="en-US" sz="1400" dirty="0"/>
              <a:t>Failed Analysis Passes</a:t>
            </a:r>
          </a:p>
        </p:txBody>
      </p:sp>
      <p:pic>
        <p:nvPicPr>
          <p:cNvPr id="4" name="Picture 3">
            <a:extLst>
              <a:ext uri="{FF2B5EF4-FFF2-40B4-BE49-F238E27FC236}">
                <a16:creationId xmlns:a16="http://schemas.microsoft.com/office/drawing/2014/main" id="{E6F29C29-7BF4-234E-A2BC-2E596596A89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99000" y="2227268"/>
            <a:ext cx="4448844" cy="3532627"/>
          </a:xfrm>
          <a:prstGeom prst="rect">
            <a:avLst/>
          </a:prstGeom>
        </p:spPr>
      </p:pic>
    </p:spTree>
    <p:extLst>
      <p:ext uri="{BB962C8B-B14F-4D97-AF65-F5344CB8AC3E}">
        <p14:creationId xmlns:p14="http://schemas.microsoft.com/office/powerpoint/2010/main" val="23226607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4: Define an instruction set cont.</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199" y="1825625"/>
            <a:ext cx="3756949" cy="3950142"/>
          </a:xfrm>
        </p:spPr>
        <p:txBody>
          <a:bodyPr>
            <a:normAutofit fontScale="85000" lnSpcReduction="20000"/>
          </a:bodyPr>
          <a:lstStyle/>
          <a:p>
            <a:r>
              <a:rPr lang="en-US" dirty="0"/>
              <a:t>The </a:t>
            </a:r>
            <a:r>
              <a:rPr lang="en-US" i="1" dirty="0" err="1"/>
              <a:t>DanglingRegionPass</a:t>
            </a:r>
            <a:r>
              <a:rPr lang="en-US" dirty="0"/>
              <a:t> fails for the same reason as in Step 3</a:t>
            </a:r>
          </a:p>
          <a:p>
            <a:pPr lvl="1"/>
            <a:r>
              <a:rPr lang="en-US" dirty="0"/>
              <a:t>Multiple unconnected regions</a:t>
            </a:r>
          </a:p>
          <a:p>
            <a:r>
              <a:rPr lang="en-US" dirty="0"/>
              <a:t>The </a:t>
            </a:r>
            <a:r>
              <a:rPr lang="en-US" i="1" dirty="0" err="1"/>
              <a:t>DanglingNodePass</a:t>
            </a:r>
            <a:r>
              <a:rPr lang="en-US" dirty="0"/>
              <a:t> fails because our new ISA isn’t utilized in any cores yet</a:t>
            </a:r>
          </a:p>
          <a:p>
            <a:r>
              <a:rPr lang="en-US" dirty="0"/>
              <a:t>Lets utilize CGCLI to rerun our passes and ignore these two analysis passes</a:t>
            </a:r>
          </a:p>
          <a:p>
            <a:pPr lvl="1"/>
            <a:r>
              <a:rPr lang="en-US" dirty="0"/>
              <a:t>Success!</a:t>
            </a:r>
          </a:p>
          <a:p>
            <a:endParaRPr lang="en-US" dirty="0"/>
          </a:p>
          <a:p>
            <a:endParaRPr lang="en-US" dirty="0"/>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/LEVEL1/Step4</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4421775" y="2512726"/>
            <a:ext cx="7668625" cy="478165"/>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tx1"/>
                </a:solidFill>
              </a:rPr>
              <a:t>$&gt; </a:t>
            </a:r>
            <a:r>
              <a:rPr lang="en-US" sz="1600" dirty="0" err="1">
                <a:solidFill>
                  <a:schemeClr val="tx1"/>
                </a:solidFill>
              </a:rPr>
              <a:t>cgcli</a:t>
            </a:r>
            <a:r>
              <a:rPr lang="en-US" sz="1600" dirty="0">
                <a:solidFill>
                  <a:schemeClr val="tx1"/>
                </a:solidFill>
              </a:rPr>
              <a:t> --</a:t>
            </a:r>
            <a:r>
              <a:rPr lang="en-US" sz="1600" dirty="0" err="1">
                <a:solidFill>
                  <a:schemeClr val="tx1"/>
                </a:solidFill>
              </a:rPr>
              <a:t>ir</a:t>
            </a:r>
            <a:r>
              <a:rPr lang="en-US" sz="1600" dirty="0">
                <a:solidFill>
                  <a:schemeClr val="tx1"/>
                </a:solidFill>
              </a:rPr>
              <a:t> ./</a:t>
            </a:r>
            <a:r>
              <a:rPr lang="en-US" sz="1600" dirty="0" err="1">
                <a:solidFill>
                  <a:schemeClr val="tx1"/>
                </a:solidFill>
              </a:rPr>
              <a:t>BasicRISC.yaml</a:t>
            </a:r>
            <a:r>
              <a:rPr lang="en-US" sz="1600" dirty="0">
                <a:solidFill>
                  <a:schemeClr val="tx1"/>
                </a:solidFill>
              </a:rPr>
              <a:t> --pass --disable-pass "</a:t>
            </a:r>
            <a:r>
              <a:rPr lang="en-US" sz="1600" dirty="0" err="1">
                <a:solidFill>
                  <a:schemeClr val="tx1"/>
                </a:solidFill>
              </a:rPr>
              <a:t>DanglingRegionPass,DanglingNodePass</a:t>
            </a:r>
            <a:r>
              <a:rPr lang="en-US" sz="1600" dirty="0">
                <a:solidFill>
                  <a:schemeClr val="tx1"/>
                </a:solidFill>
              </a:rPr>
              <a:t>"</a:t>
            </a:r>
            <a:endParaRPr lang="en-US" dirty="0">
              <a:solidFill>
                <a:schemeClr val="tx1"/>
              </a:solidFill>
            </a:endParaRPr>
          </a:p>
        </p:txBody>
      </p:sp>
      <p:pic>
        <p:nvPicPr>
          <p:cNvPr id="3" name="Picture 2">
            <a:extLst>
              <a:ext uri="{FF2B5EF4-FFF2-40B4-BE49-F238E27FC236}">
                <a16:creationId xmlns:a16="http://schemas.microsoft.com/office/drawing/2014/main" id="{C49C7E6E-6A51-574C-A920-6D623D028418}"/>
              </a:ext>
            </a:extLst>
          </p:cNvPr>
          <p:cNvPicPr>
            <a:picLocks noChangeAspect="1"/>
          </p:cNvPicPr>
          <p:nvPr/>
        </p:nvPicPr>
        <p:blipFill>
          <a:blip r:embed="rId2"/>
          <a:stretch>
            <a:fillRect/>
          </a:stretch>
        </p:blipFill>
        <p:spPr>
          <a:xfrm>
            <a:off x="4713875" y="1622384"/>
            <a:ext cx="6879049" cy="478165"/>
          </a:xfrm>
          <a:prstGeom prst="rect">
            <a:avLst/>
          </a:prstGeom>
        </p:spPr>
      </p:pic>
      <p:pic>
        <p:nvPicPr>
          <p:cNvPr id="9" name="Picture 8">
            <a:extLst>
              <a:ext uri="{FF2B5EF4-FFF2-40B4-BE49-F238E27FC236}">
                <a16:creationId xmlns:a16="http://schemas.microsoft.com/office/drawing/2014/main" id="{43F39F4D-7756-BA42-8274-13B5ED3E3AC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5400000">
            <a:off x="7842378" y="1286906"/>
            <a:ext cx="827417" cy="7743136"/>
          </a:xfrm>
          <a:prstGeom prst="rect">
            <a:avLst/>
          </a:prstGeom>
        </p:spPr>
      </p:pic>
      <p:sp>
        <p:nvSpPr>
          <p:cNvPr id="12" name="Left Arrow 11">
            <a:extLst>
              <a:ext uri="{FF2B5EF4-FFF2-40B4-BE49-F238E27FC236}">
                <a16:creationId xmlns:a16="http://schemas.microsoft.com/office/drawing/2014/main" id="{81890F06-B8B7-F941-B370-B5B82C3CAB98}"/>
              </a:ext>
            </a:extLst>
          </p:cNvPr>
          <p:cNvSpPr/>
          <p:nvPr/>
        </p:nvSpPr>
        <p:spPr>
          <a:xfrm rot="18291404">
            <a:off x="4707094" y="4330229"/>
            <a:ext cx="633070" cy="314036"/>
          </a:xfrm>
          <a:prstGeom prst="leftArrow">
            <a:avLst>
              <a:gd name="adj1" fmla="val 50000"/>
              <a:gd name="adj2" fmla="val 50000"/>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EE8D3C7-9C48-C340-97CF-038B85C56D99}"/>
              </a:ext>
            </a:extLst>
          </p:cNvPr>
          <p:cNvSpPr txBox="1"/>
          <p:nvPr/>
        </p:nvSpPr>
        <p:spPr>
          <a:xfrm>
            <a:off x="4774584" y="3597893"/>
            <a:ext cx="1117600" cy="646331"/>
          </a:xfrm>
          <a:prstGeom prst="rect">
            <a:avLst/>
          </a:prstGeom>
          <a:noFill/>
        </p:spPr>
        <p:txBody>
          <a:bodyPr wrap="square" rtlCol="0">
            <a:spAutoFit/>
          </a:bodyPr>
          <a:lstStyle/>
          <a:p>
            <a:pPr algn="ctr"/>
            <a:r>
              <a:rPr lang="en-US" dirty="0"/>
              <a:t>Dangling ISA Node</a:t>
            </a:r>
          </a:p>
        </p:txBody>
      </p:sp>
    </p:spTree>
    <p:extLst>
      <p:ext uri="{BB962C8B-B14F-4D97-AF65-F5344CB8AC3E}">
        <p14:creationId xmlns:p14="http://schemas.microsoft.com/office/powerpoint/2010/main" val="32849024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5: Define the instruction format(s)</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199" y="1473200"/>
            <a:ext cx="3756949" cy="4416768"/>
          </a:xfrm>
        </p:spPr>
        <p:txBody>
          <a:bodyPr>
            <a:normAutofit fontScale="62500" lnSpcReduction="20000"/>
          </a:bodyPr>
          <a:lstStyle/>
          <a:p>
            <a:r>
              <a:rPr lang="en-US" dirty="0"/>
              <a:t>Now that we have our ISA ready to receive instructions and our register classes ready to be utilized, we can begin defining instruction formats</a:t>
            </a:r>
          </a:p>
          <a:p>
            <a:r>
              <a:rPr lang="en-US" dirty="0"/>
              <a:t>Instruction formats can contain an unlimited number of fields in any bit width</a:t>
            </a:r>
          </a:p>
          <a:p>
            <a:pPr lvl="1"/>
            <a:r>
              <a:rPr lang="en-US" dirty="0"/>
              <a:t>RISC is not required</a:t>
            </a:r>
          </a:p>
          <a:p>
            <a:r>
              <a:rPr lang="en-US" dirty="0"/>
              <a:t>Three types of fields are supported</a:t>
            </a:r>
          </a:p>
          <a:p>
            <a:pPr lvl="1"/>
            <a:r>
              <a:rPr lang="en-US" i="1" u="sng" dirty="0"/>
              <a:t>Encoding Fields</a:t>
            </a:r>
            <a:r>
              <a:rPr lang="en-US" dirty="0"/>
              <a:t>: Hardwired encodings for individual instructions</a:t>
            </a:r>
          </a:p>
          <a:p>
            <a:pPr lvl="1"/>
            <a:r>
              <a:rPr lang="en-US" i="1" u="sng" dirty="0"/>
              <a:t>Register Fields</a:t>
            </a:r>
            <a:r>
              <a:rPr lang="en-US" dirty="0"/>
              <a:t>: Inserted by the assembler and utilized as indices into hardware state</a:t>
            </a:r>
          </a:p>
          <a:p>
            <a:pPr lvl="1"/>
            <a:r>
              <a:rPr lang="en-US" i="1" u="sng" dirty="0"/>
              <a:t>Immediate Value Fields</a:t>
            </a:r>
            <a:r>
              <a:rPr lang="en-US" dirty="0"/>
              <a:t>: Inserted by the assembler and utilized as literal values by the instruction</a:t>
            </a:r>
          </a:p>
          <a:p>
            <a:endParaRPr lang="en-US" dirty="0"/>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/LEVEL1/Step5</a:t>
            </a:r>
            <a:endParaRPr lang="en-US" b="1" i="1" dirty="0">
              <a:solidFill>
                <a:schemeClr val="tx1"/>
              </a:solidFill>
            </a:endParaRPr>
          </a:p>
        </p:txBody>
      </p:sp>
      <p:pic>
        <p:nvPicPr>
          <p:cNvPr id="3" name="Picture 2">
            <a:extLst>
              <a:ext uri="{FF2B5EF4-FFF2-40B4-BE49-F238E27FC236}">
                <a16:creationId xmlns:a16="http://schemas.microsoft.com/office/drawing/2014/main" id="{C16E8779-AEE7-3F47-877E-E176D0DEAA7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3671" y="1825529"/>
            <a:ext cx="7596852" cy="1267265"/>
          </a:xfrm>
          <a:prstGeom prst="rect">
            <a:avLst/>
          </a:prstGeom>
        </p:spPr>
      </p:pic>
      <p:sp>
        <p:nvSpPr>
          <p:cNvPr id="10" name="Content Placeholder 5">
            <a:extLst>
              <a:ext uri="{FF2B5EF4-FFF2-40B4-BE49-F238E27FC236}">
                <a16:creationId xmlns:a16="http://schemas.microsoft.com/office/drawing/2014/main" id="{4BFB8793-CE7C-8C48-8711-102CB10F57B2}"/>
              </a:ext>
            </a:extLst>
          </p:cNvPr>
          <p:cNvSpPr txBox="1">
            <a:spLocks/>
          </p:cNvSpPr>
          <p:nvPr/>
        </p:nvSpPr>
        <p:spPr>
          <a:xfrm>
            <a:off x="5211202" y="3946093"/>
            <a:ext cx="3043183" cy="1227569"/>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RA: register input</a:t>
            </a:r>
          </a:p>
          <a:p>
            <a:r>
              <a:rPr lang="en-US" dirty="0"/>
              <a:t>RB: register input</a:t>
            </a:r>
          </a:p>
          <a:p>
            <a:r>
              <a:rPr lang="en-US" dirty="0"/>
              <a:t>RT: register output (target)</a:t>
            </a:r>
          </a:p>
          <a:p>
            <a:endParaRPr lang="en-US" dirty="0"/>
          </a:p>
          <a:p>
            <a:endParaRPr lang="en-US" dirty="0"/>
          </a:p>
        </p:txBody>
      </p:sp>
      <p:sp>
        <p:nvSpPr>
          <p:cNvPr id="11" name="Content Placeholder 5">
            <a:extLst>
              <a:ext uri="{FF2B5EF4-FFF2-40B4-BE49-F238E27FC236}">
                <a16:creationId xmlns:a16="http://schemas.microsoft.com/office/drawing/2014/main" id="{63B20D8C-A4D9-5247-8CFC-8351BD28AB12}"/>
              </a:ext>
            </a:extLst>
          </p:cNvPr>
          <p:cNvSpPr txBox="1">
            <a:spLocks/>
          </p:cNvSpPr>
          <p:nvPr/>
        </p:nvSpPr>
        <p:spPr>
          <a:xfrm>
            <a:off x="8870439" y="3951102"/>
            <a:ext cx="3043183" cy="122256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OPC: opcode encoding</a:t>
            </a:r>
          </a:p>
          <a:p>
            <a:r>
              <a:rPr lang="en-US" dirty="0"/>
              <a:t>FUNC: function encoding</a:t>
            </a:r>
          </a:p>
          <a:p>
            <a:r>
              <a:rPr lang="en-US" dirty="0"/>
              <a:t>IMM: immediate value</a:t>
            </a:r>
          </a:p>
          <a:p>
            <a:endParaRPr lang="en-US" dirty="0"/>
          </a:p>
          <a:p>
            <a:endParaRPr lang="en-US" dirty="0"/>
          </a:p>
        </p:txBody>
      </p:sp>
      <p:sp>
        <p:nvSpPr>
          <p:cNvPr id="12" name="Rectangle 11">
            <a:extLst>
              <a:ext uri="{FF2B5EF4-FFF2-40B4-BE49-F238E27FC236}">
                <a16:creationId xmlns:a16="http://schemas.microsoft.com/office/drawing/2014/main" id="{BC63DE7A-03E8-B442-BF33-D5B048A58CCA}"/>
              </a:ext>
            </a:extLst>
          </p:cNvPr>
          <p:cNvSpPr/>
          <p:nvPr/>
        </p:nvSpPr>
        <p:spPr>
          <a:xfrm>
            <a:off x="4759685" y="3450978"/>
            <a:ext cx="7184823" cy="46638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BasicRISC</a:t>
            </a:r>
            <a:r>
              <a:rPr lang="en-US" dirty="0">
                <a:solidFill>
                  <a:schemeClr val="tx1"/>
                </a:solidFill>
              </a:rPr>
              <a:t> Includes 6 Fields across 32 bits of encoding</a:t>
            </a:r>
          </a:p>
        </p:txBody>
      </p:sp>
    </p:spTree>
    <p:extLst>
      <p:ext uri="{BB962C8B-B14F-4D97-AF65-F5344CB8AC3E}">
        <p14:creationId xmlns:p14="http://schemas.microsoft.com/office/powerpoint/2010/main" val="3436101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CF8B1-1EAC-6E4A-9A53-94BBC3DB3F19}"/>
              </a:ext>
            </a:extLst>
          </p:cNvPr>
          <p:cNvSpPr>
            <a:spLocks noGrp="1"/>
          </p:cNvSpPr>
          <p:nvPr>
            <p:ph type="title"/>
          </p:nvPr>
        </p:nvSpPr>
        <p:spPr/>
        <p:txBody>
          <a:bodyPr/>
          <a:lstStyle/>
          <a:p>
            <a:r>
              <a:rPr lang="en-US" dirty="0"/>
              <a:t>What is System Architect </a:t>
            </a:r>
            <a:r>
              <a:rPr lang="en-US" b="1" u="sng" dirty="0"/>
              <a:t>NOT</a:t>
            </a:r>
            <a:r>
              <a:rPr lang="en-US" dirty="0"/>
              <a:t>?</a:t>
            </a:r>
          </a:p>
        </p:txBody>
      </p:sp>
      <p:sp>
        <p:nvSpPr>
          <p:cNvPr id="3" name="Content Placeholder 2">
            <a:extLst>
              <a:ext uri="{FF2B5EF4-FFF2-40B4-BE49-F238E27FC236}">
                <a16:creationId xmlns:a16="http://schemas.microsoft.com/office/drawing/2014/main" id="{C27C9171-17B4-1F4B-9B0F-1DE7D4D5A97D}"/>
              </a:ext>
            </a:extLst>
          </p:cNvPr>
          <p:cNvSpPr>
            <a:spLocks noGrp="1"/>
          </p:cNvSpPr>
          <p:nvPr>
            <p:ph idx="1"/>
          </p:nvPr>
        </p:nvSpPr>
        <p:spPr/>
        <p:txBody>
          <a:bodyPr>
            <a:normAutofit fontScale="92500" lnSpcReduction="10000"/>
          </a:bodyPr>
          <a:lstStyle/>
          <a:p>
            <a:r>
              <a:rPr lang="en-US" dirty="0"/>
              <a:t>System Architect is not the latest C-to-gates tool</a:t>
            </a:r>
          </a:p>
          <a:p>
            <a:pPr lvl="1"/>
            <a:r>
              <a:rPr lang="en-US" dirty="0"/>
              <a:t>It permits rapid design, verification and reuse</a:t>
            </a:r>
          </a:p>
          <a:p>
            <a:pPr lvl="1"/>
            <a:r>
              <a:rPr lang="en-US" dirty="0"/>
              <a:t>It does not auto-generate hardware based upon application code</a:t>
            </a:r>
          </a:p>
          <a:p>
            <a:r>
              <a:rPr lang="en-US" dirty="0"/>
              <a:t>System Architect still relies upon the user to utilize reasonable design concepts</a:t>
            </a:r>
          </a:p>
          <a:p>
            <a:pPr lvl="1"/>
            <a:r>
              <a:rPr lang="en-US" dirty="0"/>
              <a:t>System Architect will </a:t>
            </a:r>
            <a:r>
              <a:rPr lang="en-US" b="1" dirty="0"/>
              <a:t>not</a:t>
            </a:r>
            <a:r>
              <a:rPr lang="en-US" dirty="0"/>
              <a:t> auto-generate optimized designs based upon unreasonable inputs</a:t>
            </a:r>
          </a:p>
          <a:p>
            <a:pPr lvl="1"/>
            <a:r>
              <a:rPr lang="en-US" dirty="0"/>
              <a:t>Users need to have a concept of the physical platform (FPGA, ASIC, </a:t>
            </a:r>
            <a:r>
              <a:rPr lang="en-US" dirty="0" err="1"/>
              <a:t>etc</a:t>
            </a:r>
            <a:r>
              <a:rPr lang="en-US" dirty="0"/>
              <a:t>)</a:t>
            </a:r>
          </a:p>
          <a:p>
            <a:r>
              <a:rPr lang="en-US" dirty="0"/>
              <a:t>System Architect does </a:t>
            </a:r>
            <a:r>
              <a:rPr lang="en-US" b="1" dirty="0"/>
              <a:t>not</a:t>
            </a:r>
            <a:r>
              <a:rPr lang="en-US" dirty="0"/>
              <a:t> currently have a notion of physical layout</a:t>
            </a:r>
          </a:p>
          <a:p>
            <a:pPr lvl="1"/>
            <a:r>
              <a:rPr lang="en-US" dirty="0"/>
              <a:t>The generated output will not include LUT counts, physical design dimensions or power estimates</a:t>
            </a:r>
          </a:p>
          <a:p>
            <a:pPr lvl="1"/>
            <a:r>
              <a:rPr lang="en-US" dirty="0"/>
              <a:t>External FPGA/ASIC tools are required for this level of detail </a:t>
            </a:r>
          </a:p>
        </p:txBody>
      </p:sp>
      <p:sp>
        <p:nvSpPr>
          <p:cNvPr id="4" name="Footer Placeholder 3">
            <a:extLst>
              <a:ext uri="{FF2B5EF4-FFF2-40B4-BE49-F238E27FC236}">
                <a16:creationId xmlns:a16="http://schemas.microsoft.com/office/drawing/2014/main" id="{931523B8-444C-0F40-B53C-1C9DEA3C43F5}"/>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39176801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5: Define the instruction format(s) cont.</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199" y="1473200"/>
            <a:ext cx="4597401" cy="4416768"/>
          </a:xfrm>
        </p:spPr>
        <p:txBody>
          <a:bodyPr>
            <a:normAutofit/>
          </a:bodyPr>
          <a:lstStyle/>
          <a:p>
            <a:r>
              <a:rPr lang="en-US" dirty="0"/>
              <a:t>For each </a:t>
            </a:r>
            <a:r>
              <a:rPr lang="en-US" i="1" u="sng" dirty="0"/>
              <a:t>Register Field</a:t>
            </a:r>
            <a:r>
              <a:rPr lang="en-US" dirty="0"/>
              <a:t>, we assign a single register class</a:t>
            </a:r>
          </a:p>
          <a:p>
            <a:pPr lvl="1"/>
            <a:r>
              <a:rPr lang="en-US" dirty="0"/>
              <a:t>Enables the correct data path for the respective register index into the correct register file</a:t>
            </a:r>
          </a:p>
          <a:p>
            <a:r>
              <a:rPr lang="en-US" dirty="0" err="1"/>
              <a:t>BasicRISC</a:t>
            </a:r>
            <a:r>
              <a:rPr lang="en-US" dirty="0"/>
              <a:t> will include three instruction formats to support our three variants of register arguments</a:t>
            </a:r>
          </a:p>
          <a:p>
            <a:endParaRPr lang="en-US" dirty="0"/>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/LEVEL1/Step5</a:t>
            </a:r>
            <a:endParaRPr lang="en-US" b="1" i="1" dirty="0">
              <a:solidFill>
                <a:schemeClr val="tx1"/>
              </a:solidFill>
            </a:endParaRPr>
          </a:p>
        </p:txBody>
      </p:sp>
      <p:graphicFrame>
        <p:nvGraphicFramePr>
          <p:cNvPr id="8" name="Table 7">
            <a:extLst>
              <a:ext uri="{FF2B5EF4-FFF2-40B4-BE49-F238E27FC236}">
                <a16:creationId xmlns:a16="http://schemas.microsoft.com/office/drawing/2014/main" id="{0ED38F3A-C77A-2746-9D39-2D4090B28388}"/>
              </a:ext>
            </a:extLst>
          </p:cNvPr>
          <p:cNvGraphicFramePr>
            <a:graphicFrameLocks noGrp="1"/>
          </p:cNvGraphicFramePr>
          <p:nvPr>
            <p:extLst>
              <p:ext uri="{D42A27DB-BD31-4B8C-83A1-F6EECF244321}">
                <p14:modId xmlns:p14="http://schemas.microsoft.com/office/powerpoint/2010/main" val="1564310085"/>
              </p:ext>
            </p:extLst>
          </p:nvPr>
        </p:nvGraphicFramePr>
        <p:xfrm>
          <a:off x="5435600" y="1690688"/>
          <a:ext cx="6426200" cy="3395978"/>
        </p:xfrm>
        <a:graphic>
          <a:graphicData uri="http://schemas.openxmlformats.org/drawingml/2006/table">
            <a:tbl>
              <a:tblPr firstRow="1" bandRow="1">
                <a:tableStyleId>{7DF18680-E054-41AD-8BC1-D1AEF772440D}</a:tableStyleId>
              </a:tblPr>
              <a:tblGrid>
                <a:gridCol w="3213100">
                  <a:extLst>
                    <a:ext uri="{9D8B030D-6E8A-4147-A177-3AD203B41FA5}">
                      <a16:colId xmlns:a16="http://schemas.microsoft.com/office/drawing/2014/main" val="2861229180"/>
                    </a:ext>
                  </a:extLst>
                </a:gridCol>
                <a:gridCol w="3213100">
                  <a:extLst>
                    <a:ext uri="{9D8B030D-6E8A-4147-A177-3AD203B41FA5}">
                      <a16:colId xmlns:a16="http://schemas.microsoft.com/office/drawing/2014/main" val="443778294"/>
                    </a:ext>
                  </a:extLst>
                </a:gridCol>
              </a:tblGrid>
              <a:tr h="738822">
                <a:tc gridSpan="2">
                  <a:txBody>
                    <a:bodyPr/>
                    <a:lstStyle/>
                    <a:p>
                      <a:pPr algn="ctr"/>
                      <a:r>
                        <a:rPr lang="en-US" dirty="0">
                          <a:solidFill>
                            <a:schemeClr val="tx1"/>
                          </a:solidFill>
                        </a:rPr>
                        <a:t>INST </a:t>
                      </a:r>
                      <a:r>
                        <a:rPr lang="en-US" dirty="0" err="1">
                          <a:solidFill>
                            <a:schemeClr val="tx1"/>
                          </a:solidFill>
                        </a:rPr>
                        <a:t>Rt</a:t>
                      </a:r>
                      <a:r>
                        <a:rPr lang="en-US" dirty="0">
                          <a:solidFill>
                            <a:schemeClr val="tx1"/>
                          </a:solidFill>
                        </a:rPr>
                        <a:t>, Ra, </a:t>
                      </a:r>
                      <a:r>
                        <a:rPr lang="en-US" dirty="0" err="1">
                          <a:solidFill>
                            <a:schemeClr val="tx1"/>
                          </a:solidFill>
                        </a:rPr>
                        <a:t>Rb</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tc>
                <a:extLst>
                  <a:ext uri="{0D108BD9-81ED-4DB2-BD59-A6C34878D82A}">
                    <a16:rowId xmlns:a16="http://schemas.microsoft.com/office/drawing/2014/main" val="721039081"/>
                  </a:ext>
                </a:extLst>
              </a:tr>
              <a:tr h="440690">
                <a:tc>
                  <a:txBody>
                    <a:bodyPr/>
                    <a:lstStyle/>
                    <a:p>
                      <a:pPr algn="ctr"/>
                      <a:r>
                        <a:rPr lang="en-US" i="1" u="sng" dirty="0"/>
                        <a:t>Instruction Format Mnemonic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i="1" u="sng" dirty="0"/>
                        <a:t>Register Class Arguments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6986836"/>
                  </a:ext>
                </a:extLst>
              </a:tr>
              <a:tr h="738822">
                <a:tc>
                  <a:txBody>
                    <a:bodyPr/>
                    <a:lstStyle/>
                    <a:p>
                      <a:pPr algn="ctr"/>
                      <a:r>
                        <a:rPr lang="en-US" dirty="0" err="1"/>
                        <a:t>Arith.if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INST GPR, GPR, GPR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185781"/>
                  </a:ext>
                </a:extLst>
              </a:tr>
              <a:tr h="738822">
                <a:tc>
                  <a:txBody>
                    <a:bodyPr/>
                    <a:lstStyle/>
                    <a:p>
                      <a:pPr algn="ctr"/>
                      <a:r>
                        <a:rPr lang="en-US" dirty="0" err="1"/>
                        <a:t>ReadCtrl.if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INST GPR, GPR, CTRL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1531373"/>
                  </a:ext>
                </a:extLst>
              </a:tr>
              <a:tr h="738822">
                <a:tc>
                  <a:txBody>
                    <a:bodyPr/>
                    <a:lstStyle/>
                    <a:p>
                      <a:pPr algn="ctr"/>
                      <a:r>
                        <a:rPr lang="en-US" dirty="0" err="1"/>
                        <a:t>WriteCtrl.if</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INST CTRL, GPR, GPR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6729385"/>
                  </a:ext>
                </a:extLst>
              </a:tr>
            </a:tbl>
          </a:graphicData>
        </a:graphic>
      </p:graphicFrame>
    </p:spTree>
    <p:extLst>
      <p:ext uri="{BB962C8B-B14F-4D97-AF65-F5344CB8AC3E}">
        <p14:creationId xmlns:p14="http://schemas.microsoft.com/office/powerpoint/2010/main" val="10114895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5: Define the instruction format(s) cont.</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199" y="1825625"/>
            <a:ext cx="3756949" cy="3950142"/>
          </a:xfrm>
        </p:spPr>
        <p:txBody>
          <a:bodyPr>
            <a:normAutofit fontScale="70000" lnSpcReduction="20000"/>
          </a:bodyPr>
          <a:lstStyle/>
          <a:p>
            <a:r>
              <a:rPr lang="en-US" dirty="0"/>
              <a:t>Create a new top-level node </a:t>
            </a:r>
            <a:r>
              <a:rPr lang="en-US" i="1" dirty="0" err="1"/>
              <a:t>InstFormats</a:t>
            </a:r>
            <a:endParaRPr lang="en-US" i="1" dirty="0"/>
          </a:p>
          <a:p>
            <a:r>
              <a:rPr lang="en-US" dirty="0"/>
              <a:t>Each format must have a unique name, instruction set container and width</a:t>
            </a:r>
          </a:p>
          <a:p>
            <a:r>
              <a:rPr lang="en-US" dirty="0"/>
              <a:t>Users can define any number of subfields</a:t>
            </a:r>
          </a:p>
          <a:p>
            <a:pPr lvl="1"/>
            <a:r>
              <a:rPr lang="en-US" dirty="0"/>
              <a:t>Subfields must have at least 1 bit</a:t>
            </a:r>
          </a:p>
          <a:p>
            <a:pPr lvl="1"/>
            <a:r>
              <a:rPr lang="en-US" dirty="0"/>
              <a:t>Maximum is the bit width of the encoding</a:t>
            </a:r>
          </a:p>
          <a:p>
            <a:r>
              <a:rPr lang="en-US" b="1" i="1" dirty="0"/>
              <a:t>Note</a:t>
            </a:r>
            <a:r>
              <a:rPr lang="en-US" dirty="0"/>
              <a:t>: You are NOT required to specify all the bits in the encoding</a:t>
            </a:r>
          </a:p>
          <a:p>
            <a:pPr lvl="1"/>
            <a:r>
              <a:rPr lang="en-US" dirty="0"/>
              <a:t>The </a:t>
            </a:r>
            <a:r>
              <a:rPr lang="en-US" i="1" dirty="0" err="1"/>
              <a:t>EncodingGapPass</a:t>
            </a:r>
            <a:r>
              <a:rPr lang="en-US" dirty="0"/>
              <a:t> will tell you if you have unused space</a:t>
            </a:r>
          </a:p>
          <a:p>
            <a:endParaRPr lang="en-US" i="1" dirty="0"/>
          </a:p>
          <a:p>
            <a:endParaRPr lang="en-US" dirty="0"/>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8" name="Rectangle 7">
            <a:extLst>
              <a:ext uri="{FF2B5EF4-FFF2-40B4-BE49-F238E27FC236}">
                <a16:creationId xmlns:a16="http://schemas.microsoft.com/office/drawing/2014/main" id="{01E05BF0-E953-0742-876B-68F50FC6EBBF}"/>
              </a:ext>
            </a:extLst>
          </p:cNvPr>
          <p:cNvSpPr/>
          <p:nvPr/>
        </p:nvSpPr>
        <p:spPr>
          <a:xfrm>
            <a:off x="8854633" y="1690688"/>
            <a:ext cx="3090440" cy="3911459"/>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err="1">
                <a:solidFill>
                  <a:schemeClr val="tx1"/>
                </a:solidFill>
              </a:rPr>
              <a:t>InstFormats</a:t>
            </a:r>
            <a:r>
              <a:rPr lang="en-US" sz="1600" dirty="0">
                <a:solidFill>
                  <a:schemeClr val="tx1"/>
                </a:solidFill>
              </a:rPr>
              <a:t>:</a:t>
            </a:r>
          </a:p>
          <a:p>
            <a:r>
              <a:rPr lang="en-US" sz="1600" dirty="0">
                <a:solidFill>
                  <a:schemeClr val="tx1"/>
                </a:solidFill>
              </a:rPr>
              <a:t>  - </a:t>
            </a:r>
            <a:r>
              <a:rPr lang="en-US" sz="1600" dirty="0" err="1">
                <a:solidFill>
                  <a:schemeClr val="tx1"/>
                </a:solidFill>
              </a:rPr>
              <a:t>InstFormatName</a:t>
            </a:r>
            <a:r>
              <a:rPr lang="en-US" sz="1600" dirty="0">
                <a:solidFill>
                  <a:schemeClr val="tx1"/>
                </a:solidFill>
              </a:rPr>
              <a:t>: </a:t>
            </a:r>
            <a:r>
              <a:rPr lang="en-US" sz="1600" dirty="0" err="1">
                <a:solidFill>
                  <a:schemeClr val="tx1"/>
                </a:solidFill>
              </a:rPr>
              <a:t>Arith.if</a:t>
            </a:r>
            <a:endParaRPr lang="en-US" sz="1600" dirty="0">
              <a:solidFill>
                <a:schemeClr val="tx1"/>
              </a:solidFill>
            </a:endParaRPr>
          </a:p>
          <a:p>
            <a:r>
              <a:rPr lang="en-US" sz="1600" dirty="0">
                <a:solidFill>
                  <a:schemeClr val="tx1"/>
                </a:solidFill>
              </a:rPr>
              <a:t>    ISA: </a:t>
            </a:r>
            <a:r>
              <a:rPr lang="en-US" sz="1600" dirty="0" err="1">
                <a:solidFill>
                  <a:schemeClr val="tx1"/>
                </a:solidFill>
              </a:rPr>
              <a:t>BasicRISC.ISA</a:t>
            </a:r>
            <a:endParaRPr lang="en-US" sz="1600" dirty="0">
              <a:solidFill>
                <a:schemeClr val="tx1"/>
              </a:solidFill>
            </a:endParaRPr>
          </a:p>
          <a:p>
            <a:r>
              <a:rPr lang="en-US" sz="1600" dirty="0">
                <a:solidFill>
                  <a:schemeClr val="tx1"/>
                </a:solidFill>
              </a:rPr>
              <a:t>    </a:t>
            </a:r>
            <a:r>
              <a:rPr lang="en-US" sz="1600" dirty="0" err="1">
                <a:solidFill>
                  <a:schemeClr val="tx1"/>
                </a:solidFill>
              </a:rPr>
              <a:t>FormatWidth</a:t>
            </a:r>
            <a:r>
              <a:rPr lang="en-US" sz="1600" dirty="0">
                <a:solidFill>
                  <a:schemeClr val="tx1"/>
                </a:solidFill>
              </a:rPr>
              <a:t>: 32</a:t>
            </a:r>
          </a:p>
          <a:p>
            <a:r>
              <a:rPr lang="en-US" sz="1600" dirty="0">
                <a:solidFill>
                  <a:schemeClr val="tx1"/>
                </a:solidFill>
              </a:rPr>
              <a:t>    Fields:</a:t>
            </a:r>
          </a:p>
        </p:txBody>
      </p:sp>
      <p:sp>
        <p:nvSpPr>
          <p:cNvPr id="9" name="Content Placeholder 5">
            <a:extLst>
              <a:ext uri="{FF2B5EF4-FFF2-40B4-BE49-F238E27FC236}">
                <a16:creationId xmlns:a16="http://schemas.microsoft.com/office/drawing/2014/main" id="{059B8011-F2B5-E147-B3B6-1BD052A68BD5}"/>
              </a:ext>
            </a:extLst>
          </p:cNvPr>
          <p:cNvSpPr txBox="1">
            <a:spLocks/>
          </p:cNvSpPr>
          <p:nvPr/>
        </p:nvSpPr>
        <p:spPr>
          <a:xfrm>
            <a:off x="4595148" y="1825625"/>
            <a:ext cx="3756949" cy="395014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Parameters</a:t>
            </a:r>
          </a:p>
          <a:p>
            <a:pPr lvl="1"/>
            <a:r>
              <a:rPr lang="en-US" i="1" u="sng" dirty="0" err="1"/>
              <a:t>InstFormatName</a:t>
            </a:r>
            <a:r>
              <a:rPr lang="en-US" i="1" u="sng" dirty="0"/>
              <a:t>:</a:t>
            </a:r>
            <a:r>
              <a:rPr lang="en-US" dirty="0"/>
              <a:t> Contains a unique instruction format name (utilized downstream by instruction definitions)</a:t>
            </a:r>
            <a:endParaRPr lang="en-US" i="1" u="sng" dirty="0"/>
          </a:p>
          <a:p>
            <a:pPr lvl="1"/>
            <a:r>
              <a:rPr lang="en-US" i="1" u="sng" dirty="0"/>
              <a:t>ISA:</a:t>
            </a:r>
            <a:r>
              <a:rPr lang="en-US" dirty="0"/>
              <a:t> Specifies the instruction set container (Step 4)</a:t>
            </a:r>
            <a:endParaRPr lang="en-US" i="1" u="sng" dirty="0"/>
          </a:p>
          <a:p>
            <a:pPr lvl="1"/>
            <a:r>
              <a:rPr lang="en-US" i="1" u="sng" dirty="0" err="1"/>
              <a:t>FormatWidth</a:t>
            </a:r>
            <a:r>
              <a:rPr lang="en-US" dirty="0"/>
              <a:t>: Defines the total width (in bits) for the encoding format</a:t>
            </a:r>
          </a:p>
          <a:p>
            <a:pPr lvl="1"/>
            <a:r>
              <a:rPr lang="en-US" i="1" u="sng" dirty="0"/>
              <a:t>Fields</a:t>
            </a:r>
            <a:r>
              <a:rPr lang="en-US" dirty="0"/>
              <a:t>: Contains the definitions of all the subfields</a:t>
            </a:r>
          </a:p>
          <a:p>
            <a:pPr marL="457200" lvl="1" indent="0">
              <a:buNone/>
            </a:pPr>
            <a:endParaRPr lang="en-US" dirty="0"/>
          </a:p>
          <a:p>
            <a:pPr lvl="1"/>
            <a:endParaRPr lang="en-US" dirty="0"/>
          </a:p>
        </p:txBody>
      </p:sp>
      <p:sp>
        <p:nvSpPr>
          <p:cNvPr id="11" name="Rectangle 10">
            <a:extLst>
              <a:ext uri="{FF2B5EF4-FFF2-40B4-BE49-F238E27FC236}">
                <a16:creationId xmlns:a16="http://schemas.microsoft.com/office/drawing/2014/main" id="{FEA602C2-3FB2-B843-B935-792160303F66}"/>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/LEVEL1/Step5</a:t>
            </a:r>
            <a:endParaRPr lang="en-US" b="1" i="1" dirty="0">
              <a:solidFill>
                <a:schemeClr val="tx1"/>
              </a:solidFill>
            </a:endParaRPr>
          </a:p>
        </p:txBody>
      </p:sp>
    </p:spTree>
    <p:extLst>
      <p:ext uri="{BB962C8B-B14F-4D97-AF65-F5344CB8AC3E}">
        <p14:creationId xmlns:p14="http://schemas.microsoft.com/office/powerpoint/2010/main" val="35342555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5: Define the instruction format(s) cont.</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9" name="Content Placeholder 5">
            <a:extLst>
              <a:ext uri="{FF2B5EF4-FFF2-40B4-BE49-F238E27FC236}">
                <a16:creationId xmlns:a16="http://schemas.microsoft.com/office/drawing/2014/main" id="{059B8011-F2B5-E147-B3B6-1BD052A68BD5}"/>
              </a:ext>
            </a:extLst>
          </p:cNvPr>
          <p:cNvSpPr txBox="1">
            <a:spLocks/>
          </p:cNvSpPr>
          <p:nvPr/>
        </p:nvSpPr>
        <p:spPr>
          <a:xfrm>
            <a:off x="4595148" y="1825625"/>
            <a:ext cx="3756949" cy="395014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Field Parameters</a:t>
            </a:r>
          </a:p>
          <a:p>
            <a:pPr lvl="1"/>
            <a:r>
              <a:rPr lang="en-US" i="1" u="sng" dirty="0" err="1"/>
              <a:t>StartBit</a:t>
            </a:r>
            <a:r>
              <a:rPr lang="en-US" i="1" u="sng" dirty="0"/>
              <a:t>: </a:t>
            </a:r>
            <a:r>
              <a:rPr lang="en-US" dirty="0"/>
              <a:t>The starting bit of the respective field</a:t>
            </a:r>
            <a:endParaRPr lang="en-US" i="1" u="sng" dirty="0"/>
          </a:p>
          <a:p>
            <a:pPr lvl="1"/>
            <a:r>
              <a:rPr lang="en-US" i="1" u="sng" dirty="0" err="1"/>
              <a:t>EndBit</a:t>
            </a:r>
            <a:r>
              <a:rPr lang="en-US" i="1" u="sng" dirty="0"/>
              <a:t>: </a:t>
            </a:r>
            <a:r>
              <a:rPr lang="en-US" dirty="0"/>
              <a:t>The ending bit of the respective field</a:t>
            </a:r>
            <a:endParaRPr lang="en-US" i="1" u="sng" dirty="0"/>
          </a:p>
          <a:p>
            <a:pPr lvl="1"/>
            <a:r>
              <a:rPr lang="en-US" i="1" u="sng" dirty="0" err="1"/>
              <a:t>MandatoryField</a:t>
            </a:r>
            <a:r>
              <a:rPr lang="en-US" i="1" u="sng" dirty="0"/>
              <a:t>: </a:t>
            </a:r>
            <a:r>
              <a:rPr lang="en-US" dirty="0"/>
              <a:t>Determines whether any downstream instruction encodings are REQUIRED to specify a unique value for this field</a:t>
            </a:r>
          </a:p>
          <a:p>
            <a:pPr lvl="2"/>
            <a:r>
              <a:rPr lang="en-US" dirty="0"/>
              <a:t>EG, opcodes and function codes MUST be specified!</a:t>
            </a:r>
          </a:p>
          <a:p>
            <a:pPr marL="457200" lvl="1" indent="0">
              <a:buNone/>
            </a:pPr>
            <a:endParaRPr lang="en-US" dirty="0"/>
          </a:p>
          <a:p>
            <a:pPr lvl="1"/>
            <a:endParaRPr lang="en-US" dirty="0"/>
          </a:p>
        </p:txBody>
      </p:sp>
      <p:sp>
        <p:nvSpPr>
          <p:cNvPr id="11" name="Rectangle 10">
            <a:extLst>
              <a:ext uri="{FF2B5EF4-FFF2-40B4-BE49-F238E27FC236}">
                <a16:creationId xmlns:a16="http://schemas.microsoft.com/office/drawing/2014/main" id="{FEA602C2-3FB2-B843-B935-792160303F66}"/>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/LEVEL1/Step5</a:t>
            </a:r>
            <a:endParaRPr lang="en-US" b="1" i="1" dirty="0">
              <a:solidFill>
                <a:schemeClr val="tx1"/>
              </a:solidFill>
            </a:endParaRPr>
          </a:p>
        </p:txBody>
      </p:sp>
      <p:sp>
        <p:nvSpPr>
          <p:cNvPr id="10" name="Content Placeholder 5">
            <a:extLst>
              <a:ext uri="{FF2B5EF4-FFF2-40B4-BE49-F238E27FC236}">
                <a16:creationId xmlns:a16="http://schemas.microsoft.com/office/drawing/2014/main" id="{EFBA1787-F4AB-DC47-8A7F-CE4DF6C052A5}"/>
              </a:ext>
            </a:extLst>
          </p:cNvPr>
          <p:cNvSpPr txBox="1">
            <a:spLocks/>
          </p:cNvSpPr>
          <p:nvPr/>
        </p:nvSpPr>
        <p:spPr>
          <a:xfrm>
            <a:off x="586931" y="1825625"/>
            <a:ext cx="3756949" cy="3950142"/>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Field Parameters</a:t>
            </a:r>
          </a:p>
          <a:p>
            <a:pPr lvl="1"/>
            <a:r>
              <a:rPr lang="en-US" i="1" u="sng" dirty="0" err="1"/>
              <a:t>FieldName</a:t>
            </a:r>
            <a:r>
              <a:rPr lang="en-US" i="1" u="sng" dirty="0"/>
              <a:t>:</a:t>
            </a:r>
            <a:r>
              <a:rPr lang="en-US" dirty="0"/>
              <a:t> unique name (within the respective format) to describe a field</a:t>
            </a:r>
            <a:endParaRPr lang="en-US" i="1" u="sng" dirty="0"/>
          </a:p>
          <a:p>
            <a:pPr lvl="1"/>
            <a:r>
              <a:rPr lang="en-US" i="1" u="sng" dirty="0" err="1"/>
              <a:t>FieldType</a:t>
            </a:r>
            <a:r>
              <a:rPr lang="en-US" i="1" u="sng" dirty="0"/>
              <a:t>:</a:t>
            </a:r>
            <a:r>
              <a:rPr lang="en-US" dirty="0"/>
              <a:t> The </a:t>
            </a:r>
            <a:r>
              <a:rPr lang="en-US" i="1" dirty="0"/>
              <a:t>type</a:t>
            </a:r>
            <a:r>
              <a:rPr lang="en-US" dirty="0"/>
              <a:t> of encoding:</a:t>
            </a:r>
          </a:p>
          <a:p>
            <a:pPr lvl="2"/>
            <a:r>
              <a:rPr lang="en-US" i="1" u="sng" dirty="0" err="1"/>
              <a:t>CGInstReg</a:t>
            </a:r>
            <a:r>
              <a:rPr lang="en-US" i="1" u="sng" dirty="0"/>
              <a:t>:</a:t>
            </a:r>
            <a:r>
              <a:rPr lang="en-US" dirty="0"/>
              <a:t> Register class fields (must include a </a:t>
            </a:r>
            <a:r>
              <a:rPr lang="en-US" i="1" u="sng" dirty="0" err="1"/>
              <a:t>RegClass</a:t>
            </a:r>
            <a:r>
              <a:rPr lang="en-US" dirty="0"/>
              <a:t> attribute</a:t>
            </a:r>
            <a:endParaRPr lang="en-US" i="1" u="sng" dirty="0"/>
          </a:p>
          <a:p>
            <a:pPr lvl="2"/>
            <a:r>
              <a:rPr lang="en-US" i="1" u="sng" dirty="0" err="1"/>
              <a:t>CGInstCode</a:t>
            </a:r>
            <a:r>
              <a:rPr lang="en-US" i="1" u="sng" dirty="0"/>
              <a:t>: </a:t>
            </a:r>
            <a:r>
              <a:rPr lang="en-US" dirty="0"/>
              <a:t>Instruction encoding field</a:t>
            </a:r>
            <a:endParaRPr lang="en-US" i="1" u="sng" dirty="0"/>
          </a:p>
          <a:p>
            <a:pPr lvl="2"/>
            <a:r>
              <a:rPr lang="en-US" i="1" u="sng" dirty="0" err="1"/>
              <a:t>CGInstImm</a:t>
            </a:r>
            <a:r>
              <a:rPr lang="en-US" i="1" u="sng" dirty="0"/>
              <a:t>: </a:t>
            </a:r>
            <a:r>
              <a:rPr lang="en-US" dirty="0"/>
              <a:t>Immediate values</a:t>
            </a:r>
            <a:endParaRPr lang="en-US" i="1" u="sng" dirty="0"/>
          </a:p>
          <a:p>
            <a:pPr lvl="1"/>
            <a:r>
              <a:rPr lang="en-US" i="1" u="sng" dirty="0" err="1"/>
              <a:t>FieldWidth</a:t>
            </a:r>
            <a:r>
              <a:rPr lang="en-US" i="1" u="sng" dirty="0"/>
              <a:t>:</a:t>
            </a:r>
            <a:r>
              <a:rPr lang="en-US" dirty="0"/>
              <a:t> The total width (in bits) for the encoding</a:t>
            </a:r>
            <a:endParaRPr lang="en-US" i="1" u="sng" dirty="0"/>
          </a:p>
          <a:p>
            <a:pPr marL="457200" lvl="1" indent="0">
              <a:buNone/>
            </a:pPr>
            <a:endParaRPr lang="en-US" dirty="0"/>
          </a:p>
          <a:p>
            <a:pPr lvl="1"/>
            <a:endParaRPr lang="en-US" dirty="0"/>
          </a:p>
        </p:txBody>
      </p:sp>
      <p:sp>
        <p:nvSpPr>
          <p:cNvPr id="12" name="Content Placeholder 5">
            <a:extLst>
              <a:ext uri="{FF2B5EF4-FFF2-40B4-BE49-F238E27FC236}">
                <a16:creationId xmlns:a16="http://schemas.microsoft.com/office/drawing/2014/main" id="{E9AA9221-E951-B942-A13F-D5290CC86D03}"/>
              </a:ext>
            </a:extLst>
          </p:cNvPr>
          <p:cNvSpPr txBox="1">
            <a:spLocks/>
          </p:cNvSpPr>
          <p:nvPr/>
        </p:nvSpPr>
        <p:spPr>
          <a:xfrm>
            <a:off x="8153400" y="1804889"/>
            <a:ext cx="3756949" cy="3950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Field Parameters</a:t>
            </a:r>
          </a:p>
          <a:p>
            <a:pPr lvl="1"/>
            <a:r>
              <a:rPr lang="en-US" i="1" u="sng" dirty="0" err="1"/>
              <a:t>RegClass</a:t>
            </a:r>
            <a:r>
              <a:rPr lang="en-US" i="1" u="sng" dirty="0"/>
              <a:t>: </a:t>
            </a:r>
            <a:r>
              <a:rPr lang="en-US" dirty="0"/>
              <a:t>Defines the register class for the associated </a:t>
            </a:r>
            <a:r>
              <a:rPr lang="en-US" dirty="0" err="1"/>
              <a:t>CGInstReg</a:t>
            </a:r>
            <a:r>
              <a:rPr lang="en-US" dirty="0"/>
              <a:t> field.  The names of the register classes much match those defined in </a:t>
            </a:r>
            <a:r>
              <a:rPr lang="en-US" i="1" u="sng" dirty="0" err="1"/>
              <a:t>RegClasses</a:t>
            </a:r>
            <a:r>
              <a:rPr lang="en-US" dirty="0"/>
              <a:t> section from Step 3</a:t>
            </a:r>
          </a:p>
          <a:p>
            <a:pPr marL="457200" lvl="1" indent="0">
              <a:buNone/>
            </a:pPr>
            <a:endParaRPr lang="en-US" dirty="0"/>
          </a:p>
          <a:p>
            <a:pPr lvl="1"/>
            <a:endParaRPr lang="en-US" dirty="0"/>
          </a:p>
        </p:txBody>
      </p:sp>
    </p:spTree>
    <p:extLst>
      <p:ext uri="{BB962C8B-B14F-4D97-AF65-F5344CB8AC3E}">
        <p14:creationId xmlns:p14="http://schemas.microsoft.com/office/powerpoint/2010/main" val="23317790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normAutofit/>
          </a:bodyPr>
          <a:lstStyle/>
          <a:p>
            <a:r>
              <a:rPr lang="en-US" sz="4000" dirty="0"/>
              <a:t>Step 5: Define the instruction format(s) (</a:t>
            </a:r>
            <a:r>
              <a:rPr lang="en-US" sz="4000" dirty="0" err="1"/>
              <a:t>Arith.if</a:t>
            </a:r>
            <a:r>
              <a:rPr lang="en-US" sz="4000" dirty="0"/>
              <a:t>)</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8" name="Rectangle 7">
            <a:extLst>
              <a:ext uri="{FF2B5EF4-FFF2-40B4-BE49-F238E27FC236}">
                <a16:creationId xmlns:a16="http://schemas.microsoft.com/office/drawing/2014/main" id="{01E05BF0-E953-0742-876B-68F50FC6EBBF}"/>
              </a:ext>
            </a:extLst>
          </p:cNvPr>
          <p:cNvSpPr/>
          <p:nvPr/>
        </p:nvSpPr>
        <p:spPr>
          <a:xfrm>
            <a:off x="1185280" y="1358801"/>
            <a:ext cx="3090440" cy="4531167"/>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err="1">
                <a:solidFill>
                  <a:schemeClr val="tx1"/>
                </a:solidFill>
              </a:rPr>
              <a:t>InstFormats</a:t>
            </a:r>
            <a:r>
              <a:rPr lang="en-US" sz="1600" dirty="0">
                <a:solidFill>
                  <a:schemeClr val="tx1"/>
                </a:solidFill>
              </a:rPr>
              <a:t>:</a:t>
            </a:r>
          </a:p>
          <a:p>
            <a:r>
              <a:rPr lang="en-US" sz="1600" dirty="0">
                <a:solidFill>
                  <a:schemeClr val="tx1"/>
                </a:solidFill>
              </a:rPr>
              <a:t>  - </a:t>
            </a:r>
            <a:r>
              <a:rPr lang="en-US" sz="1600" dirty="0" err="1">
                <a:solidFill>
                  <a:schemeClr val="tx1"/>
                </a:solidFill>
              </a:rPr>
              <a:t>InstFormatName</a:t>
            </a:r>
            <a:r>
              <a:rPr lang="en-US" sz="1600" dirty="0">
                <a:solidFill>
                  <a:schemeClr val="tx1"/>
                </a:solidFill>
              </a:rPr>
              <a:t>: </a:t>
            </a:r>
            <a:r>
              <a:rPr lang="en-US" sz="1600" dirty="0" err="1">
                <a:solidFill>
                  <a:schemeClr val="tx1"/>
                </a:solidFill>
              </a:rPr>
              <a:t>Arith.if</a:t>
            </a:r>
            <a:endParaRPr lang="en-US" sz="1600" dirty="0">
              <a:solidFill>
                <a:schemeClr val="tx1"/>
              </a:solidFill>
            </a:endParaRPr>
          </a:p>
          <a:p>
            <a:r>
              <a:rPr lang="en-US" sz="1600" dirty="0">
                <a:solidFill>
                  <a:schemeClr val="tx1"/>
                </a:solidFill>
              </a:rPr>
              <a:t>    ISA: </a:t>
            </a:r>
            <a:r>
              <a:rPr lang="en-US" sz="1600" dirty="0" err="1">
                <a:solidFill>
                  <a:schemeClr val="tx1"/>
                </a:solidFill>
              </a:rPr>
              <a:t>BasicRISC.ISA</a:t>
            </a:r>
            <a:endParaRPr lang="en-US" sz="1600" dirty="0">
              <a:solidFill>
                <a:schemeClr val="tx1"/>
              </a:solidFill>
            </a:endParaRPr>
          </a:p>
          <a:p>
            <a:r>
              <a:rPr lang="en-US" sz="1600" dirty="0">
                <a:solidFill>
                  <a:schemeClr val="tx1"/>
                </a:solidFill>
              </a:rPr>
              <a:t>    </a:t>
            </a:r>
            <a:r>
              <a:rPr lang="en-US" sz="1600" dirty="0" err="1">
                <a:solidFill>
                  <a:schemeClr val="tx1"/>
                </a:solidFill>
              </a:rPr>
              <a:t>FormatWidth</a:t>
            </a:r>
            <a:r>
              <a:rPr lang="en-US" sz="1600" dirty="0">
                <a:solidFill>
                  <a:schemeClr val="tx1"/>
                </a:solidFill>
              </a:rPr>
              <a:t>: 32</a:t>
            </a:r>
          </a:p>
          <a:p>
            <a:r>
              <a:rPr lang="en-US" sz="1600" dirty="0">
                <a:solidFill>
                  <a:schemeClr val="tx1"/>
                </a:solidFill>
              </a:rPr>
              <a:t>    Fields:</a:t>
            </a:r>
          </a:p>
          <a:p>
            <a:r>
              <a:rPr lang="en-US" sz="1600" dirty="0">
                <a:solidFill>
                  <a:schemeClr val="tx1"/>
                </a:solidFill>
              </a:rPr>
              <a:t>      - </a:t>
            </a:r>
            <a:r>
              <a:rPr lang="en-US" sz="1600" dirty="0" err="1">
                <a:solidFill>
                  <a:schemeClr val="tx1"/>
                </a:solidFill>
              </a:rPr>
              <a:t>FieldName</a:t>
            </a:r>
            <a:r>
              <a:rPr lang="en-US" sz="1600" dirty="0">
                <a:solidFill>
                  <a:schemeClr val="tx1"/>
                </a:solidFill>
              </a:rPr>
              <a:t>: </a:t>
            </a:r>
            <a:r>
              <a:rPr lang="en-US" sz="1600" dirty="0" err="1">
                <a:solidFill>
                  <a:schemeClr val="tx1"/>
                </a:solidFill>
              </a:rPr>
              <a:t>ra</a:t>
            </a:r>
            <a:endParaRPr lang="en-US" sz="1600" dirty="0">
              <a:solidFill>
                <a:schemeClr val="tx1"/>
              </a:solidFill>
            </a:endParaRPr>
          </a:p>
          <a:p>
            <a:r>
              <a:rPr lang="en-US" sz="1600" dirty="0">
                <a:solidFill>
                  <a:schemeClr val="tx1"/>
                </a:solidFill>
              </a:rPr>
              <a:t>        </a:t>
            </a:r>
            <a:r>
              <a:rPr lang="en-US" sz="1600" dirty="0" err="1">
                <a:solidFill>
                  <a:schemeClr val="tx1"/>
                </a:solidFill>
              </a:rPr>
              <a:t>FieldType</a:t>
            </a:r>
            <a:r>
              <a:rPr lang="en-US" sz="1600" dirty="0">
                <a:solidFill>
                  <a:schemeClr val="tx1"/>
                </a:solidFill>
              </a:rPr>
              <a:t>: </a:t>
            </a:r>
            <a:r>
              <a:rPr lang="en-US" sz="1600" dirty="0" err="1">
                <a:solidFill>
                  <a:schemeClr val="tx1"/>
                </a:solidFill>
              </a:rPr>
              <a:t>CGInstReg</a:t>
            </a:r>
            <a:endParaRPr lang="en-US" sz="1600" dirty="0">
              <a:solidFill>
                <a:schemeClr val="tx1"/>
              </a:solidFill>
            </a:endParaRPr>
          </a:p>
          <a:p>
            <a:r>
              <a:rPr lang="en-US" sz="1600" dirty="0">
                <a:solidFill>
                  <a:schemeClr val="tx1"/>
                </a:solidFill>
              </a:rPr>
              <a:t>        </a:t>
            </a:r>
            <a:r>
              <a:rPr lang="en-US" sz="1600" dirty="0" err="1">
                <a:solidFill>
                  <a:schemeClr val="tx1"/>
                </a:solidFill>
              </a:rPr>
              <a:t>FieldWidth</a:t>
            </a:r>
            <a:r>
              <a:rPr lang="en-US" sz="1600" dirty="0">
                <a:solidFill>
                  <a:schemeClr val="tx1"/>
                </a:solidFill>
              </a:rPr>
              <a:t>: 5</a:t>
            </a:r>
          </a:p>
          <a:p>
            <a:r>
              <a:rPr lang="en-US" sz="1600" dirty="0">
                <a:solidFill>
                  <a:schemeClr val="tx1"/>
                </a:solidFill>
              </a:rPr>
              <a:t>        </a:t>
            </a:r>
            <a:r>
              <a:rPr lang="en-US" sz="1600" dirty="0" err="1">
                <a:solidFill>
                  <a:schemeClr val="tx1"/>
                </a:solidFill>
              </a:rPr>
              <a:t>StartBit</a:t>
            </a:r>
            <a:r>
              <a:rPr lang="en-US" sz="1600" dirty="0">
                <a:solidFill>
                  <a:schemeClr val="tx1"/>
                </a:solidFill>
              </a:rPr>
              <a:t>: 0</a:t>
            </a:r>
          </a:p>
          <a:p>
            <a:r>
              <a:rPr lang="en-US" sz="1600" dirty="0">
                <a:solidFill>
                  <a:schemeClr val="tx1"/>
                </a:solidFill>
              </a:rPr>
              <a:t>        </a:t>
            </a:r>
            <a:r>
              <a:rPr lang="en-US" sz="1600" dirty="0" err="1">
                <a:solidFill>
                  <a:schemeClr val="tx1"/>
                </a:solidFill>
              </a:rPr>
              <a:t>EndBit</a:t>
            </a:r>
            <a:r>
              <a:rPr lang="en-US" sz="1600" dirty="0">
                <a:solidFill>
                  <a:schemeClr val="tx1"/>
                </a:solidFill>
              </a:rPr>
              <a:t>: 4</a:t>
            </a:r>
          </a:p>
          <a:p>
            <a:r>
              <a:rPr lang="en-US" sz="1600" dirty="0">
                <a:solidFill>
                  <a:schemeClr val="tx1"/>
                </a:solidFill>
              </a:rPr>
              <a:t>        </a:t>
            </a:r>
            <a:r>
              <a:rPr lang="en-US" sz="1600" dirty="0" err="1">
                <a:solidFill>
                  <a:schemeClr val="tx1"/>
                </a:solidFill>
              </a:rPr>
              <a:t>MandatoryField</a:t>
            </a:r>
            <a:r>
              <a:rPr lang="en-US" sz="1600" dirty="0">
                <a:solidFill>
                  <a:schemeClr val="tx1"/>
                </a:solidFill>
              </a:rPr>
              <a:t>: false</a:t>
            </a:r>
          </a:p>
          <a:p>
            <a:r>
              <a:rPr lang="en-US" sz="1600" dirty="0">
                <a:solidFill>
                  <a:schemeClr val="tx1"/>
                </a:solidFill>
              </a:rPr>
              <a:t>        </a:t>
            </a:r>
            <a:r>
              <a:rPr lang="en-US" sz="1600" b="1" dirty="0" err="1">
                <a:solidFill>
                  <a:schemeClr val="tx1"/>
                </a:solidFill>
              </a:rPr>
              <a:t>RegClass</a:t>
            </a:r>
            <a:r>
              <a:rPr lang="en-US" sz="1600" b="1" dirty="0">
                <a:solidFill>
                  <a:schemeClr val="tx1"/>
                </a:solidFill>
              </a:rPr>
              <a:t>: GPR</a:t>
            </a:r>
          </a:p>
          <a:p>
            <a:r>
              <a:rPr lang="en-US" sz="1600" dirty="0">
                <a:solidFill>
                  <a:schemeClr val="tx1"/>
                </a:solidFill>
              </a:rPr>
              <a:t>      </a:t>
            </a:r>
          </a:p>
        </p:txBody>
      </p:sp>
      <p:sp>
        <p:nvSpPr>
          <p:cNvPr id="11" name="Rectangle 10">
            <a:extLst>
              <a:ext uri="{FF2B5EF4-FFF2-40B4-BE49-F238E27FC236}">
                <a16:creationId xmlns:a16="http://schemas.microsoft.com/office/drawing/2014/main" id="{FEA602C2-3FB2-B843-B935-792160303F66}"/>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/LEVEL1/Step5</a:t>
            </a:r>
            <a:endParaRPr lang="en-US" b="1" i="1" dirty="0">
              <a:solidFill>
                <a:schemeClr val="tx1"/>
              </a:solidFill>
            </a:endParaRPr>
          </a:p>
        </p:txBody>
      </p:sp>
      <p:sp>
        <p:nvSpPr>
          <p:cNvPr id="12" name="Rectangle 11">
            <a:extLst>
              <a:ext uri="{FF2B5EF4-FFF2-40B4-BE49-F238E27FC236}">
                <a16:creationId xmlns:a16="http://schemas.microsoft.com/office/drawing/2014/main" id="{FA96D38D-EB8F-2A47-BD50-B8B276941C69}"/>
              </a:ext>
            </a:extLst>
          </p:cNvPr>
          <p:cNvSpPr/>
          <p:nvPr/>
        </p:nvSpPr>
        <p:spPr>
          <a:xfrm>
            <a:off x="4550780" y="1358800"/>
            <a:ext cx="3090440" cy="4531167"/>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tx1"/>
                </a:solidFill>
              </a:rPr>
              <a:t>      - </a:t>
            </a:r>
            <a:r>
              <a:rPr lang="en-US" sz="1600" dirty="0" err="1">
                <a:solidFill>
                  <a:schemeClr val="tx1"/>
                </a:solidFill>
              </a:rPr>
              <a:t>FieldName</a:t>
            </a:r>
            <a:r>
              <a:rPr lang="en-US" sz="1600" dirty="0">
                <a:solidFill>
                  <a:schemeClr val="tx1"/>
                </a:solidFill>
              </a:rPr>
              <a:t>: </a:t>
            </a:r>
            <a:r>
              <a:rPr lang="en-US" sz="1600" dirty="0" err="1">
                <a:solidFill>
                  <a:schemeClr val="tx1"/>
                </a:solidFill>
              </a:rPr>
              <a:t>rb</a:t>
            </a:r>
            <a:endParaRPr lang="en-US" sz="1600" dirty="0">
              <a:solidFill>
                <a:schemeClr val="tx1"/>
              </a:solidFill>
            </a:endParaRPr>
          </a:p>
          <a:p>
            <a:r>
              <a:rPr lang="en-US" sz="1600" dirty="0">
                <a:solidFill>
                  <a:schemeClr val="tx1"/>
                </a:solidFill>
              </a:rPr>
              <a:t>        </a:t>
            </a:r>
            <a:r>
              <a:rPr lang="en-US" sz="1600" dirty="0" err="1">
                <a:solidFill>
                  <a:schemeClr val="tx1"/>
                </a:solidFill>
              </a:rPr>
              <a:t>FieldType</a:t>
            </a:r>
            <a:r>
              <a:rPr lang="en-US" sz="1600" dirty="0">
                <a:solidFill>
                  <a:schemeClr val="tx1"/>
                </a:solidFill>
              </a:rPr>
              <a:t>: </a:t>
            </a:r>
            <a:r>
              <a:rPr lang="en-US" sz="1600" dirty="0" err="1">
                <a:solidFill>
                  <a:schemeClr val="tx1"/>
                </a:solidFill>
              </a:rPr>
              <a:t>CGInstReg</a:t>
            </a:r>
            <a:endParaRPr lang="en-US" sz="1600" dirty="0">
              <a:solidFill>
                <a:schemeClr val="tx1"/>
              </a:solidFill>
            </a:endParaRPr>
          </a:p>
          <a:p>
            <a:r>
              <a:rPr lang="en-US" sz="1600" dirty="0">
                <a:solidFill>
                  <a:schemeClr val="tx1"/>
                </a:solidFill>
              </a:rPr>
              <a:t>        </a:t>
            </a:r>
            <a:r>
              <a:rPr lang="en-US" sz="1600" dirty="0" err="1">
                <a:solidFill>
                  <a:schemeClr val="tx1"/>
                </a:solidFill>
              </a:rPr>
              <a:t>FieldWidth</a:t>
            </a:r>
            <a:r>
              <a:rPr lang="en-US" sz="1600" dirty="0">
                <a:solidFill>
                  <a:schemeClr val="tx1"/>
                </a:solidFill>
              </a:rPr>
              <a:t>: 5</a:t>
            </a:r>
          </a:p>
          <a:p>
            <a:r>
              <a:rPr lang="en-US" sz="1600" dirty="0">
                <a:solidFill>
                  <a:schemeClr val="tx1"/>
                </a:solidFill>
              </a:rPr>
              <a:t>        </a:t>
            </a:r>
            <a:r>
              <a:rPr lang="en-US" sz="1600" dirty="0" err="1">
                <a:solidFill>
                  <a:schemeClr val="tx1"/>
                </a:solidFill>
              </a:rPr>
              <a:t>StartBit</a:t>
            </a:r>
            <a:r>
              <a:rPr lang="en-US" sz="1600" dirty="0">
                <a:solidFill>
                  <a:schemeClr val="tx1"/>
                </a:solidFill>
              </a:rPr>
              <a:t>: 5</a:t>
            </a:r>
          </a:p>
          <a:p>
            <a:r>
              <a:rPr lang="en-US" sz="1600" dirty="0">
                <a:solidFill>
                  <a:schemeClr val="tx1"/>
                </a:solidFill>
              </a:rPr>
              <a:t>        </a:t>
            </a:r>
            <a:r>
              <a:rPr lang="en-US" sz="1600" dirty="0" err="1">
                <a:solidFill>
                  <a:schemeClr val="tx1"/>
                </a:solidFill>
              </a:rPr>
              <a:t>EndBit</a:t>
            </a:r>
            <a:r>
              <a:rPr lang="en-US" sz="1600" dirty="0">
                <a:solidFill>
                  <a:schemeClr val="tx1"/>
                </a:solidFill>
              </a:rPr>
              <a:t>: 9</a:t>
            </a:r>
          </a:p>
          <a:p>
            <a:r>
              <a:rPr lang="en-US" sz="1600" dirty="0">
                <a:solidFill>
                  <a:schemeClr val="tx1"/>
                </a:solidFill>
              </a:rPr>
              <a:t>        </a:t>
            </a:r>
            <a:r>
              <a:rPr lang="en-US" sz="1600" dirty="0" err="1">
                <a:solidFill>
                  <a:schemeClr val="tx1"/>
                </a:solidFill>
              </a:rPr>
              <a:t>MandatoryField</a:t>
            </a:r>
            <a:r>
              <a:rPr lang="en-US" sz="1600" dirty="0">
                <a:solidFill>
                  <a:schemeClr val="tx1"/>
                </a:solidFill>
              </a:rPr>
              <a:t>: false</a:t>
            </a:r>
          </a:p>
          <a:p>
            <a:r>
              <a:rPr lang="en-US" sz="1600" dirty="0">
                <a:solidFill>
                  <a:schemeClr val="tx1"/>
                </a:solidFill>
              </a:rPr>
              <a:t>        </a:t>
            </a:r>
            <a:r>
              <a:rPr lang="en-US" sz="1600" b="1" dirty="0" err="1">
                <a:solidFill>
                  <a:schemeClr val="tx1"/>
                </a:solidFill>
              </a:rPr>
              <a:t>RegClass</a:t>
            </a:r>
            <a:r>
              <a:rPr lang="en-US" sz="1600" b="1" dirty="0">
                <a:solidFill>
                  <a:schemeClr val="tx1"/>
                </a:solidFill>
              </a:rPr>
              <a:t>: GPR</a:t>
            </a:r>
          </a:p>
          <a:p>
            <a:r>
              <a:rPr lang="en-US" sz="1600" dirty="0">
                <a:solidFill>
                  <a:schemeClr val="tx1"/>
                </a:solidFill>
              </a:rPr>
              <a:t>      - </a:t>
            </a:r>
            <a:r>
              <a:rPr lang="en-US" sz="1600" dirty="0" err="1">
                <a:solidFill>
                  <a:schemeClr val="tx1"/>
                </a:solidFill>
              </a:rPr>
              <a:t>FieldName</a:t>
            </a:r>
            <a:r>
              <a:rPr lang="en-US" sz="1600" dirty="0">
                <a:solidFill>
                  <a:schemeClr val="tx1"/>
                </a:solidFill>
              </a:rPr>
              <a:t>: </a:t>
            </a:r>
            <a:r>
              <a:rPr lang="en-US" sz="1600" dirty="0" err="1">
                <a:solidFill>
                  <a:schemeClr val="tx1"/>
                </a:solidFill>
              </a:rPr>
              <a:t>rt</a:t>
            </a:r>
            <a:endParaRPr lang="en-US" sz="1600" dirty="0">
              <a:solidFill>
                <a:schemeClr val="tx1"/>
              </a:solidFill>
            </a:endParaRPr>
          </a:p>
          <a:p>
            <a:r>
              <a:rPr lang="en-US" sz="1600" dirty="0">
                <a:solidFill>
                  <a:schemeClr val="tx1"/>
                </a:solidFill>
              </a:rPr>
              <a:t>        </a:t>
            </a:r>
            <a:r>
              <a:rPr lang="en-US" sz="1600" dirty="0" err="1">
                <a:solidFill>
                  <a:schemeClr val="tx1"/>
                </a:solidFill>
              </a:rPr>
              <a:t>FieldType</a:t>
            </a:r>
            <a:r>
              <a:rPr lang="en-US" sz="1600" dirty="0">
                <a:solidFill>
                  <a:schemeClr val="tx1"/>
                </a:solidFill>
              </a:rPr>
              <a:t>: </a:t>
            </a:r>
            <a:r>
              <a:rPr lang="en-US" sz="1600" dirty="0" err="1">
                <a:solidFill>
                  <a:schemeClr val="tx1"/>
                </a:solidFill>
              </a:rPr>
              <a:t>CGInstReg</a:t>
            </a:r>
            <a:endParaRPr lang="en-US" sz="1600" dirty="0">
              <a:solidFill>
                <a:schemeClr val="tx1"/>
              </a:solidFill>
            </a:endParaRPr>
          </a:p>
          <a:p>
            <a:r>
              <a:rPr lang="en-US" sz="1600" dirty="0">
                <a:solidFill>
                  <a:schemeClr val="tx1"/>
                </a:solidFill>
              </a:rPr>
              <a:t>        </a:t>
            </a:r>
            <a:r>
              <a:rPr lang="en-US" sz="1600" dirty="0" err="1">
                <a:solidFill>
                  <a:schemeClr val="tx1"/>
                </a:solidFill>
              </a:rPr>
              <a:t>FieldWidth</a:t>
            </a:r>
            <a:r>
              <a:rPr lang="en-US" sz="1600" dirty="0">
                <a:solidFill>
                  <a:schemeClr val="tx1"/>
                </a:solidFill>
              </a:rPr>
              <a:t>: 5</a:t>
            </a:r>
          </a:p>
          <a:p>
            <a:r>
              <a:rPr lang="en-US" sz="1600" dirty="0">
                <a:solidFill>
                  <a:schemeClr val="tx1"/>
                </a:solidFill>
              </a:rPr>
              <a:t>        </a:t>
            </a:r>
            <a:r>
              <a:rPr lang="en-US" sz="1600" dirty="0" err="1">
                <a:solidFill>
                  <a:schemeClr val="tx1"/>
                </a:solidFill>
              </a:rPr>
              <a:t>StartBit</a:t>
            </a:r>
            <a:r>
              <a:rPr lang="en-US" sz="1600" dirty="0">
                <a:solidFill>
                  <a:schemeClr val="tx1"/>
                </a:solidFill>
              </a:rPr>
              <a:t>: 10</a:t>
            </a:r>
          </a:p>
          <a:p>
            <a:r>
              <a:rPr lang="en-US" sz="1600" dirty="0">
                <a:solidFill>
                  <a:schemeClr val="tx1"/>
                </a:solidFill>
              </a:rPr>
              <a:t>        </a:t>
            </a:r>
            <a:r>
              <a:rPr lang="en-US" sz="1600" dirty="0" err="1">
                <a:solidFill>
                  <a:schemeClr val="tx1"/>
                </a:solidFill>
              </a:rPr>
              <a:t>EndBit</a:t>
            </a:r>
            <a:r>
              <a:rPr lang="en-US" sz="1600" dirty="0">
                <a:solidFill>
                  <a:schemeClr val="tx1"/>
                </a:solidFill>
              </a:rPr>
              <a:t>: 14</a:t>
            </a:r>
          </a:p>
          <a:p>
            <a:r>
              <a:rPr lang="en-US" sz="1600" dirty="0">
                <a:solidFill>
                  <a:schemeClr val="tx1"/>
                </a:solidFill>
              </a:rPr>
              <a:t>        </a:t>
            </a:r>
            <a:r>
              <a:rPr lang="en-US" sz="1600" dirty="0" err="1">
                <a:solidFill>
                  <a:schemeClr val="tx1"/>
                </a:solidFill>
              </a:rPr>
              <a:t>MandatoryField</a:t>
            </a:r>
            <a:r>
              <a:rPr lang="en-US" sz="1600" dirty="0">
                <a:solidFill>
                  <a:schemeClr val="tx1"/>
                </a:solidFill>
              </a:rPr>
              <a:t>: false</a:t>
            </a:r>
          </a:p>
          <a:p>
            <a:r>
              <a:rPr lang="en-US" sz="1600" dirty="0">
                <a:solidFill>
                  <a:schemeClr val="tx1"/>
                </a:solidFill>
              </a:rPr>
              <a:t>        </a:t>
            </a:r>
            <a:r>
              <a:rPr lang="en-US" sz="1600" b="1" dirty="0" err="1">
                <a:solidFill>
                  <a:schemeClr val="tx1"/>
                </a:solidFill>
              </a:rPr>
              <a:t>RegClass</a:t>
            </a:r>
            <a:r>
              <a:rPr lang="en-US" sz="1600" b="1" dirty="0">
                <a:solidFill>
                  <a:schemeClr val="tx1"/>
                </a:solidFill>
              </a:rPr>
              <a:t>: GPR</a:t>
            </a:r>
          </a:p>
        </p:txBody>
      </p:sp>
      <p:sp>
        <p:nvSpPr>
          <p:cNvPr id="13" name="Rectangle 12">
            <a:extLst>
              <a:ext uri="{FF2B5EF4-FFF2-40B4-BE49-F238E27FC236}">
                <a16:creationId xmlns:a16="http://schemas.microsoft.com/office/drawing/2014/main" id="{5E31FC6F-CF0F-8040-9A8C-B9FF9A8E386E}"/>
              </a:ext>
            </a:extLst>
          </p:cNvPr>
          <p:cNvSpPr/>
          <p:nvPr/>
        </p:nvSpPr>
        <p:spPr>
          <a:xfrm>
            <a:off x="7813771" y="1358800"/>
            <a:ext cx="3090440" cy="4531167"/>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tx1"/>
                </a:solidFill>
              </a:rPr>
              <a:t>      - </a:t>
            </a:r>
            <a:r>
              <a:rPr lang="en-US" sz="1600" dirty="0" err="1">
                <a:solidFill>
                  <a:schemeClr val="tx1"/>
                </a:solidFill>
              </a:rPr>
              <a:t>FieldName</a:t>
            </a:r>
            <a:r>
              <a:rPr lang="en-US" sz="1600" dirty="0">
                <a:solidFill>
                  <a:schemeClr val="tx1"/>
                </a:solidFill>
              </a:rPr>
              <a:t>: </a:t>
            </a:r>
            <a:r>
              <a:rPr lang="en-US" sz="1600" dirty="0" err="1">
                <a:solidFill>
                  <a:schemeClr val="tx1"/>
                </a:solidFill>
              </a:rPr>
              <a:t>opc</a:t>
            </a:r>
            <a:endParaRPr lang="en-US" sz="1600" dirty="0">
              <a:solidFill>
                <a:schemeClr val="tx1"/>
              </a:solidFill>
            </a:endParaRPr>
          </a:p>
          <a:p>
            <a:r>
              <a:rPr lang="en-US" sz="1600" dirty="0">
                <a:solidFill>
                  <a:schemeClr val="tx1"/>
                </a:solidFill>
              </a:rPr>
              <a:t>        </a:t>
            </a:r>
            <a:r>
              <a:rPr lang="en-US" sz="1600" dirty="0" err="1">
                <a:solidFill>
                  <a:schemeClr val="tx1"/>
                </a:solidFill>
              </a:rPr>
              <a:t>FieldType</a:t>
            </a:r>
            <a:r>
              <a:rPr lang="en-US" sz="1600" dirty="0">
                <a:solidFill>
                  <a:schemeClr val="tx1"/>
                </a:solidFill>
              </a:rPr>
              <a:t>: </a:t>
            </a:r>
            <a:r>
              <a:rPr lang="en-US" sz="1600" dirty="0" err="1">
                <a:solidFill>
                  <a:schemeClr val="tx1"/>
                </a:solidFill>
              </a:rPr>
              <a:t>CGInstCode</a:t>
            </a:r>
            <a:endParaRPr lang="en-US" sz="1600" dirty="0">
              <a:solidFill>
                <a:schemeClr val="tx1"/>
              </a:solidFill>
            </a:endParaRPr>
          </a:p>
          <a:p>
            <a:r>
              <a:rPr lang="en-US" sz="1600" dirty="0">
                <a:solidFill>
                  <a:schemeClr val="tx1"/>
                </a:solidFill>
              </a:rPr>
              <a:t>        </a:t>
            </a:r>
            <a:r>
              <a:rPr lang="en-US" sz="1600" dirty="0" err="1">
                <a:solidFill>
                  <a:schemeClr val="tx1"/>
                </a:solidFill>
              </a:rPr>
              <a:t>FieldWidth</a:t>
            </a:r>
            <a:r>
              <a:rPr lang="en-US" sz="1600" dirty="0">
                <a:solidFill>
                  <a:schemeClr val="tx1"/>
                </a:solidFill>
              </a:rPr>
              <a:t>: 5</a:t>
            </a:r>
          </a:p>
          <a:p>
            <a:r>
              <a:rPr lang="en-US" sz="1600" dirty="0">
                <a:solidFill>
                  <a:schemeClr val="tx1"/>
                </a:solidFill>
              </a:rPr>
              <a:t>        </a:t>
            </a:r>
            <a:r>
              <a:rPr lang="en-US" sz="1600" dirty="0" err="1">
                <a:solidFill>
                  <a:schemeClr val="tx1"/>
                </a:solidFill>
              </a:rPr>
              <a:t>StartBit</a:t>
            </a:r>
            <a:r>
              <a:rPr lang="en-US" sz="1600" dirty="0">
                <a:solidFill>
                  <a:schemeClr val="tx1"/>
                </a:solidFill>
              </a:rPr>
              <a:t>: 15</a:t>
            </a:r>
          </a:p>
          <a:p>
            <a:r>
              <a:rPr lang="en-US" sz="1600" dirty="0">
                <a:solidFill>
                  <a:schemeClr val="tx1"/>
                </a:solidFill>
              </a:rPr>
              <a:t>        </a:t>
            </a:r>
            <a:r>
              <a:rPr lang="en-US" sz="1600" dirty="0" err="1">
                <a:solidFill>
                  <a:schemeClr val="tx1"/>
                </a:solidFill>
              </a:rPr>
              <a:t>EndBit</a:t>
            </a:r>
            <a:r>
              <a:rPr lang="en-US" sz="1600" dirty="0">
                <a:solidFill>
                  <a:schemeClr val="tx1"/>
                </a:solidFill>
              </a:rPr>
              <a:t>: 19</a:t>
            </a:r>
          </a:p>
          <a:p>
            <a:r>
              <a:rPr lang="en-US" sz="1600" dirty="0">
                <a:solidFill>
                  <a:schemeClr val="tx1"/>
                </a:solidFill>
              </a:rPr>
              <a:t>        </a:t>
            </a:r>
            <a:r>
              <a:rPr lang="en-US" sz="1600" dirty="0" err="1">
                <a:solidFill>
                  <a:schemeClr val="tx1"/>
                </a:solidFill>
              </a:rPr>
              <a:t>MandatoryField</a:t>
            </a:r>
            <a:r>
              <a:rPr lang="en-US" sz="1600" dirty="0">
                <a:solidFill>
                  <a:schemeClr val="tx1"/>
                </a:solidFill>
              </a:rPr>
              <a:t>: true</a:t>
            </a:r>
          </a:p>
          <a:p>
            <a:r>
              <a:rPr lang="en-US" sz="1600" dirty="0">
                <a:solidFill>
                  <a:schemeClr val="tx1"/>
                </a:solidFill>
              </a:rPr>
              <a:t>      - </a:t>
            </a:r>
            <a:r>
              <a:rPr lang="en-US" sz="1600" dirty="0" err="1">
                <a:solidFill>
                  <a:schemeClr val="tx1"/>
                </a:solidFill>
              </a:rPr>
              <a:t>FieldName</a:t>
            </a:r>
            <a:r>
              <a:rPr lang="en-US" sz="1600" dirty="0">
                <a:solidFill>
                  <a:schemeClr val="tx1"/>
                </a:solidFill>
              </a:rPr>
              <a:t>: </a:t>
            </a:r>
            <a:r>
              <a:rPr lang="en-US" sz="1600" dirty="0" err="1">
                <a:solidFill>
                  <a:schemeClr val="tx1"/>
                </a:solidFill>
              </a:rPr>
              <a:t>func</a:t>
            </a:r>
            <a:endParaRPr lang="en-US" sz="1600" dirty="0">
              <a:solidFill>
                <a:schemeClr val="tx1"/>
              </a:solidFill>
            </a:endParaRPr>
          </a:p>
          <a:p>
            <a:r>
              <a:rPr lang="en-US" sz="1600" dirty="0">
                <a:solidFill>
                  <a:schemeClr val="tx1"/>
                </a:solidFill>
              </a:rPr>
              <a:t>        </a:t>
            </a:r>
            <a:r>
              <a:rPr lang="en-US" sz="1600" dirty="0" err="1">
                <a:solidFill>
                  <a:schemeClr val="tx1"/>
                </a:solidFill>
              </a:rPr>
              <a:t>FieldType</a:t>
            </a:r>
            <a:r>
              <a:rPr lang="en-US" sz="1600" dirty="0">
                <a:solidFill>
                  <a:schemeClr val="tx1"/>
                </a:solidFill>
              </a:rPr>
              <a:t>: </a:t>
            </a:r>
            <a:r>
              <a:rPr lang="en-US" sz="1600" dirty="0" err="1">
                <a:solidFill>
                  <a:schemeClr val="tx1"/>
                </a:solidFill>
              </a:rPr>
              <a:t>CGInstCode</a:t>
            </a:r>
            <a:endParaRPr lang="en-US" sz="1600" dirty="0">
              <a:solidFill>
                <a:schemeClr val="tx1"/>
              </a:solidFill>
            </a:endParaRPr>
          </a:p>
          <a:p>
            <a:r>
              <a:rPr lang="en-US" sz="1600" dirty="0">
                <a:solidFill>
                  <a:schemeClr val="tx1"/>
                </a:solidFill>
              </a:rPr>
              <a:t>        </a:t>
            </a:r>
            <a:r>
              <a:rPr lang="en-US" sz="1600" dirty="0" err="1">
                <a:solidFill>
                  <a:schemeClr val="tx1"/>
                </a:solidFill>
              </a:rPr>
              <a:t>FieldWidth</a:t>
            </a:r>
            <a:r>
              <a:rPr lang="en-US" sz="1600" dirty="0">
                <a:solidFill>
                  <a:schemeClr val="tx1"/>
                </a:solidFill>
              </a:rPr>
              <a:t>: 5</a:t>
            </a:r>
          </a:p>
          <a:p>
            <a:r>
              <a:rPr lang="en-US" sz="1600" dirty="0">
                <a:solidFill>
                  <a:schemeClr val="tx1"/>
                </a:solidFill>
              </a:rPr>
              <a:t>        </a:t>
            </a:r>
            <a:r>
              <a:rPr lang="en-US" sz="1600" dirty="0" err="1">
                <a:solidFill>
                  <a:schemeClr val="tx1"/>
                </a:solidFill>
              </a:rPr>
              <a:t>StartBit</a:t>
            </a:r>
            <a:r>
              <a:rPr lang="en-US" sz="1600" dirty="0">
                <a:solidFill>
                  <a:schemeClr val="tx1"/>
                </a:solidFill>
              </a:rPr>
              <a:t>: 20</a:t>
            </a:r>
          </a:p>
          <a:p>
            <a:r>
              <a:rPr lang="en-US" sz="1600" dirty="0">
                <a:solidFill>
                  <a:schemeClr val="tx1"/>
                </a:solidFill>
              </a:rPr>
              <a:t>        </a:t>
            </a:r>
            <a:r>
              <a:rPr lang="en-US" sz="1600" dirty="0" err="1">
                <a:solidFill>
                  <a:schemeClr val="tx1"/>
                </a:solidFill>
              </a:rPr>
              <a:t>EndBit</a:t>
            </a:r>
            <a:r>
              <a:rPr lang="en-US" sz="1600" dirty="0">
                <a:solidFill>
                  <a:schemeClr val="tx1"/>
                </a:solidFill>
              </a:rPr>
              <a:t>: 24</a:t>
            </a:r>
          </a:p>
          <a:p>
            <a:r>
              <a:rPr lang="en-US" sz="1600" dirty="0">
                <a:solidFill>
                  <a:schemeClr val="tx1"/>
                </a:solidFill>
              </a:rPr>
              <a:t>        </a:t>
            </a:r>
            <a:r>
              <a:rPr lang="en-US" sz="1600" dirty="0" err="1">
                <a:solidFill>
                  <a:schemeClr val="tx1"/>
                </a:solidFill>
              </a:rPr>
              <a:t>MandatoryField</a:t>
            </a:r>
            <a:r>
              <a:rPr lang="en-US" sz="1600" dirty="0">
                <a:solidFill>
                  <a:schemeClr val="tx1"/>
                </a:solidFill>
              </a:rPr>
              <a:t>: true</a:t>
            </a:r>
          </a:p>
          <a:p>
            <a:r>
              <a:rPr lang="en-US" sz="1600" dirty="0">
                <a:solidFill>
                  <a:schemeClr val="tx1"/>
                </a:solidFill>
              </a:rPr>
              <a:t>      - </a:t>
            </a:r>
            <a:r>
              <a:rPr lang="en-US" sz="1600" dirty="0" err="1">
                <a:solidFill>
                  <a:schemeClr val="tx1"/>
                </a:solidFill>
              </a:rPr>
              <a:t>FieldName</a:t>
            </a:r>
            <a:r>
              <a:rPr lang="en-US" sz="1600" dirty="0">
                <a:solidFill>
                  <a:schemeClr val="tx1"/>
                </a:solidFill>
              </a:rPr>
              <a:t>: </a:t>
            </a:r>
            <a:r>
              <a:rPr lang="en-US" sz="1600" dirty="0" err="1">
                <a:solidFill>
                  <a:schemeClr val="tx1"/>
                </a:solidFill>
              </a:rPr>
              <a:t>imm</a:t>
            </a:r>
            <a:endParaRPr lang="en-US" sz="1600" dirty="0">
              <a:solidFill>
                <a:schemeClr val="tx1"/>
              </a:solidFill>
            </a:endParaRPr>
          </a:p>
          <a:p>
            <a:r>
              <a:rPr lang="en-US" sz="1600" dirty="0">
                <a:solidFill>
                  <a:schemeClr val="tx1"/>
                </a:solidFill>
              </a:rPr>
              <a:t>        </a:t>
            </a:r>
            <a:r>
              <a:rPr lang="en-US" sz="1600" dirty="0" err="1">
                <a:solidFill>
                  <a:schemeClr val="tx1"/>
                </a:solidFill>
              </a:rPr>
              <a:t>FieldType</a:t>
            </a:r>
            <a:r>
              <a:rPr lang="en-US" sz="1600" dirty="0">
                <a:solidFill>
                  <a:schemeClr val="tx1"/>
                </a:solidFill>
              </a:rPr>
              <a:t>: </a:t>
            </a:r>
            <a:r>
              <a:rPr lang="en-US" sz="1600" dirty="0" err="1">
                <a:solidFill>
                  <a:schemeClr val="tx1"/>
                </a:solidFill>
              </a:rPr>
              <a:t>CGInstImm</a:t>
            </a:r>
            <a:endParaRPr lang="en-US" sz="1600" dirty="0">
              <a:solidFill>
                <a:schemeClr val="tx1"/>
              </a:solidFill>
            </a:endParaRPr>
          </a:p>
          <a:p>
            <a:r>
              <a:rPr lang="en-US" sz="1600" dirty="0">
                <a:solidFill>
                  <a:schemeClr val="tx1"/>
                </a:solidFill>
              </a:rPr>
              <a:t>        </a:t>
            </a:r>
            <a:r>
              <a:rPr lang="en-US" sz="1600" dirty="0" err="1">
                <a:solidFill>
                  <a:schemeClr val="tx1"/>
                </a:solidFill>
              </a:rPr>
              <a:t>FieldWidth</a:t>
            </a:r>
            <a:r>
              <a:rPr lang="en-US" sz="1600" dirty="0">
                <a:solidFill>
                  <a:schemeClr val="tx1"/>
                </a:solidFill>
              </a:rPr>
              <a:t>: 7</a:t>
            </a:r>
          </a:p>
          <a:p>
            <a:r>
              <a:rPr lang="en-US" sz="1600" dirty="0">
                <a:solidFill>
                  <a:schemeClr val="tx1"/>
                </a:solidFill>
              </a:rPr>
              <a:t>        </a:t>
            </a:r>
            <a:r>
              <a:rPr lang="en-US" sz="1600" dirty="0" err="1">
                <a:solidFill>
                  <a:schemeClr val="tx1"/>
                </a:solidFill>
              </a:rPr>
              <a:t>StartBit</a:t>
            </a:r>
            <a:r>
              <a:rPr lang="en-US" sz="1600" dirty="0">
                <a:solidFill>
                  <a:schemeClr val="tx1"/>
                </a:solidFill>
              </a:rPr>
              <a:t>: 25</a:t>
            </a:r>
          </a:p>
          <a:p>
            <a:r>
              <a:rPr lang="en-US" sz="1600" dirty="0">
                <a:solidFill>
                  <a:schemeClr val="tx1"/>
                </a:solidFill>
              </a:rPr>
              <a:t>        </a:t>
            </a:r>
            <a:r>
              <a:rPr lang="en-US" sz="1600" dirty="0" err="1">
                <a:solidFill>
                  <a:schemeClr val="tx1"/>
                </a:solidFill>
              </a:rPr>
              <a:t>EndBit</a:t>
            </a:r>
            <a:r>
              <a:rPr lang="en-US" sz="1600" dirty="0">
                <a:solidFill>
                  <a:schemeClr val="tx1"/>
                </a:solidFill>
              </a:rPr>
              <a:t>: 31</a:t>
            </a:r>
          </a:p>
          <a:p>
            <a:r>
              <a:rPr lang="en-US" sz="1600" dirty="0">
                <a:solidFill>
                  <a:schemeClr val="tx1"/>
                </a:solidFill>
              </a:rPr>
              <a:t>        </a:t>
            </a:r>
            <a:r>
              <a:rPr lang="en-US" sz="1600" dirty="0" err="1">
                <a:solidFill>
                  <a:schemeClr val="tx1"/>
                </a:solidFill>
              </a:rPr>
              <a:t>MandatoryField</a:t>
            </a:r>
            <a:r>
              <a:rPr lang="en-US" sz="1600" dirty="0">
                <a:solidFill>
                  <a:schemeClr val="tx1"/>
                </a:solidFill>
              </a:rPr>
              <a:t>: false</a:t>
            </a:r>
          </a:p>
        </p:txBody>
      </p:sp>
    </p:spTree>
    <p:extLst>
      <p:ext uri="{BB962C8B-B14F-4D97-AF65-F5344CB8AC3E}">
        <p14:creationId xmlns:p14="http://schemas.microsoft.com/office/powerpoint/2010/main" val="334078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normAutofit/>
          </a:bodyPr>
          <a:lstStyle/>
          <a:p>
            <a:r>
              <a:rPr lang="en-US" sz="3800" dirty="0"/>
              <a:t>Step 5: Define the instruction format(s) (</a:t>
            </a:r>
            <a:r>
              <a:rPr lang="en-US" sz="3800" dirty="0" err="1"/>
              <a:t>ReadCtrl.if</a:t>
            </a:r>
            <a:r>
              <a:rPr lang="en-US" sz="3800" dirty="0"/>
              <a:t>)</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8" name="Rectangle 7">
            <a:extLst>
              <a:ext uri="{FF2B5EF4-FFF2-40B4-BE49-F238E27FC236}">
                <a16:creationId xmlns:a16="http://schemas.microsoft.com/office/drawing/2014/main" id="{01E05BF0-E953-0742-876B-68F50FC6EBBF}"/>
              </a:ext>
            </a:extLst>
          </p:cNvPr>
          <p:cNvSpPr/>
          <p:nvPr/>
        </p:nvSpPr>
        <p:spPr>
          <a:xfrm>
            <a:off x="1185280" y="1358801"/>
            <a:ext cx="3090440" cy="4531167"/>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err="1">
                <a:solidFill>
                  <a:schemeClr val="tx1"/>
                </a:solidFill>
              </a:rPr>
              <a:t>InstFormats</a:t>
            </a:r>
            <a:r>
              <a:rPr lang="en-US" sz="1600" dirty="0">
                <a:solidFill>
                  <a:schemeClr val="tx1"/>
                </a:solidFill>
              </a:rPr>
              <a:t>:</a:t>
            </a:r>
          </a:p>
          <a:p>
            <a:r>
              <a:rPr lang="en-US" sz="1600" dirty="0">
                <a:solidFill>
                  <a:schemeClr val="tx1"/>
                </a:solidFill>
              </a:rPr>
              <a:t>  - </a:t>
            </a:r>
            <a:r>
              <a:rPr lang="en-US" sz="1600" dirty="0" err="1">
                <a:solidFill>
                  <a:schemeClr val="tx1"/>
                </a:solidFill>
              </a:rPr>
              <a:t>InstFormatName</a:t>
            </a:r>
            <a:r>
              <a:rPr lang="en-US" sz="1600" dirty="0">
                <a:solidFill>
                  <a:schemeClr val="tx1"/>
                </a:solidFill>
              </a:rPr>
              <a:t>: </a:t>
            </a:r>
            <a:r>
              <a:rPr lang="en-US" sz="1600" dirty="0" err="1">
                <a:solidFill>
                  <a:schemeClr val="tx1"/>
                </a:solidFill>
              </a:rPr>
              <a:t>Read.if</a:t>
            </a:r>
            <a:endParaRPr lang="en-US" sz="1600" dirty="0">
              <a:solidFill>
                <a:schemeClr val="tx1"/>
              </a:solidFill>
            </a:endParaRPr>
          </a:p>
          <a:p>
            <a:r>
              <a:rPr lang="en-US" sz="1600" dirty="0">
                <a:solidFill>
                  <a:schemeClr val="tx1"/>
                </a:solidFill>
              </a:rPr>
              <a:t>    ISA: </a:t>
            </a:r>
            <a:r>
              <a:rPr lang="en-US" sz="1600" dirty="0" err="1">
                <a:solidFill>
                  <a:schemeClr val="tx1"/>
                </a:solidFill>
              </a:rPr>
              <a:t>BasicRISC.ISA</a:t>
            </a:r>
            <a:endParaRPr lang="en-US" sz="1600" dirty="0">
              <a:solidFill>
                <a:schemeClr val="tx1"/>
              </a:solidFill>
            </a:endParaRPr>
          </a:p>
          <a:p>
            <a:r>
              <a:rPr lang="en-US" sz="1600" dirty="0">
                <a:solidFill>
                  <a:schemeClr val="tx1"/>
                </a:solidFill>
              </a:rPr>
              <a:t>    </a:t>
            </a:r>
            <a:r>
              <a:rPr lang="en-US" sz="1600" dirty="0" err="1">
                <a:solidFill>
                  <a:schemeClr val="tx1"/>
                </a:solidFill>
              </a:rPr>
              <a:t>FormatWidth</a:t>
            </a:r>
            <a:r>
              <a:rPr lang="en-US" sz="1600" dirty="0">
                <a:solidFill>
                  <a:schemeClr val="tx1"/>
                </a:solidFill>
              </a:rPr>
              <a:t>: 32</a:t>
            </a:r>
          </a:p>
          <a:p>
            <a:r>
              <a:rPr lang="en-US" sz="1600" dirty="0">
                <a:solidFill>
                  <a:schemeClr val="tx1"/>
                </a:solidFill>
              </a:rPr>
              <a:t>    Fields:</a:t>
            </a:r>
          </a:p>
          <a:p>
            <a:r>
              <a:rPr lang="en-US" sz="1600" dirty="0">
                <a:solidFill>
                  <a:schemeClr val="tx1"/>
                </a:solidFill>
              </a:rPr>
              <a:t>      - </a:t>
            </a:r>
            <a:r>
              <a:rPr lang="en-US" sz="1600" dirty="0" err="1">
                <a:solidFill>
                  <a:schemeClr val="tx1"/>
                </a:solidFill>
              </a:rPr>
              <a:t>FieldName</a:t>
            </a:r>
            <a:r>
              <a:rPr lang="en-US" sz="1600" dirty="0">
                <a:solidFill>
                  <a:schemeClr val="tx1"/>
                </a:solidFill>
              </a:rPr>
              <a:t>: </a:t>
            </a:r>
            <a:r>
              <a:rPr lang="en-US" sz="1600" dirty="0" err="1">
                <a:solidFill>
                  <a:schemeClr val="tx1"/>
                </a:solidFill>
              </a:rPr>
              <a:t>ra</a:t>
            </a:r>
            <a:endParaRPr lang="en-US" sz="1600" dirty="0">
              <a:solidFill>
                <a:schemeClr val="tx1"/>
              </a:solidFill>
            </a:endParaRPr>
          </a:p>
          <a:p>
            <a:r>
              <a:rPr lang="en-US" sz="1600" dirty="0">
                <a:solidFill>
                  <a:schemeClr val="tx1"/>
                </a:solidFill>
              </a:rPr>
              <a:t>        </a:t>
            </a:r>
            <a:r>
              <a:rPr lang="en-US" sz="1600" dirty="0" err="1">
                <a:solidFill>
                  <a:schemeClr val="tx1"/>
                </a:solidFill>
              </a:rPr>
              <a:t>FieldType</a:t>
            </a:r>
            <a:r>
              <a:rPr lang="en-US" sz="1600" dirty="0">
                <a:solidFill>
                  <a:schemeClr val="tx1"/>
                </a:solidFill>
              </a:rPr>
              <a:t>: </a:t>
            </a:r>
            <a:r>
              <a:rPr lang="en-US" sz="1600" dirty="0" err="1">
                <a:solidFill>
                  <a:schemeClr val="tx1"/>
                </a:solidFill>
              </a:rPr>
              <a:t>CGInstReg</a:t>
            </a:r>
            <a:endParaRPr lang="en-US" sz="1600" dirty="0">
              <a:solidFill>
                <a:schemeClr val="tx1"/>
              </a:solidFill>
            </a:endParaRPr>
          </a:p>
          <a:p>
            <a:r>
              <a:rPr lang="en-US" sz="1600" dirty="0">
                <a:solidFill>
                  <a:schemeClr val="tx1"/>
                </a:solidFill>
              </a:rPr>
              <a:t>        </a:t>
            </a:r>
            <a:r>
              <a:rPr lang="en-US" sz="1600" dirty="0" err="1">
                <a:solidFill>
                  <a:schemeClr val="tx1"/>
                </a:solidFill>
              </a:rPr>
              <a:t>FieldWidth</a:t>
            </a:r>
            <a:r>
              <a:rPr lang="en-US" sz="1600" dirty="0">
                <a:solidFill>
                  <a:schemeClr val="tx1"/>
                </a:solidFill>
              </a:rPr>
              <a:t>: 5</a:t>
            </a:r>
          </a:p>
          <a:p>
            <a:r>
              <a:rPr lang="en-US" sz="1600" dirty="0">
                <a:solidFill>
                  <a:schemeClr val="tx1"/>
                </a:solidFill>
              </a:rPr>
              <a:t>        </a:t>
            </a:r>
            <a:r>
              <a:rPr lang="en-US" sz="1600" dirty="0" err="1">
                <a:solidFill>
                  <a:schemeClr val="tx1"/>
                </a:solidFill>
              </a:rPr>
              <a:t>StartBit</a:t>
            </a:r>
            <a:r>
              <a:rPr lang="en-US" sz="1600" dirty="0">
                <a:solidFill>
                  <a:schemeClr val="tx1"/>
                </a:solidFill>
              </a:rPr>
              <a:t>: 0</a:t>
            </a:r>
          </a:p>
          <a:p>
            <a:r>
              <a:rPr lang="en-US" sz="1600" dirty="0">
                <a:solidFill>
                  <a:schemeClr val="tx1"/>
                </a:solidFill>
              </a:rPr>
              <a:t>        </a:t>
            </a:r>
            <a:r>
              <a:rPr lang="en-US" sz="1600" dirty="0" err="1">
                <a:solidFill>
                  <a:schemeClr val="tx1"/>
                </a:solidFill>
              </a:rPr>
              <a:t>EndBit</a:t>
            </a:r>
            <a:r>
              <a:rPr lang="en-US" sz="1600" dirty="0">
                <a:solidFill>
                  <a:schemeClr val="tx1"/>
                </a:solidFill>
              </a:rPr>
              <a:t>: 4</a:t>
            </a:r>
          </a:p>
          <a:p>
            <a:r>
              <a:rPr lang="en-US" sz="1600" dirty="0">
                <a:solidFill>
                  <a:schemeClr val="tx1"/>
                </a:solidFill>
              </a:rPr>
              <a:t>        </a:t>
            </a:r>
            <a:r>
              <a:rPr lang="en-US" sz="1600" dirty="0" err="1">
                <a:solidFill>
                  <a:schemeClr val="tx1"/>
                </a:solidFill>
              </a:rPr>
              <a:t>MandatoryField</a:t>
            </a:r>
            <a:r>
              <a:rPr lang="en-US" sz="1600" dirty="0">
                <a:solidFill>
                  <a:schemeClr val="tx1"/>
                </a:solidFill>
              </a:rPr>
              <a:t>: false</a:t>
            </a:r>
          </a:p>
          <a:p>
            <a:r>
              <a:rPr lang="en-US" sz="1600" dirty="0">
                <a:solidFill>
                  <a:schemeClr val="tx1"/>
                </a:solidFill>
              </a:rPr>
              <a:t>        </a:t>
            </a:r>
            <a:r>
              <a:rPr lang="en-US" sz="1600" b="1" dirty="0" err="1">
                <a:solidFill>
                  <a:schemeClr val="tx1"/>
                </a:solidFill>
              </a:rPr>
              <a:t>RegClass</a:t>
            </a:r>
            <a:r>
              <a:rPr lang="en-US" sz="1600" b="1" dirty="0">
                <a:solidFill>
                  <a:schemeClr val="tx1"/>
                </a:solidFill>
              </a:rPr>
              <a:t>: GPR</a:t>
            </a:r>
          </a:p>
          <a:p>
            <a:r>
              <a:rPr lang="en-US" sz="1600" dirty="0">
                <a:solidFill>
                  <a:schemeClr val="tx1"/>
                </a:solidFill>
              </a:rPr>
              <a:t>      </a:t>
            </a:r>
          </a:p>
        </p:txBody>
      </p:sp>
      <p:sp>
        <p:nvSpPr>
          <p:cNvPr id="11" name="Rectangle 10">
            <a:extLst>
              <a:ext uri="{FF2B5EF4-FFF2-40B4-BE49-F238E27FC236}">
                <a16:creationId xmlns:a16="http://schemas.microsoft.com/office/drawing/2014/main" id="{FEA602C2-3FB2-B843-B935-792160303F66}"/>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/LEVEL1/Step5</a:t>
            </a:r>
            <a:endParaRPr lang="en-US" b="1" i="1" dirty="0">
              <a:solidFill>
                <a:schemeClr val="tx1"/>
              </a:solidFill>
            </a:endParaRPr>
          </a:p>
        </p:txBody>
      </p:sp>
      <p:sp>
        <p:nvSpPr>
          <p:cNvPr id="12" name="Rectangle 11">
            <a:extLst>
              <a:ext uri="{FF2B5EF4-FFF2-40B4-BE49-F238E27FC236}">
                <a16:creationId xmlns:a16="http://schemas.microsoft.com/office/drawing/2014/main" id="{FA96D38D-EB8F-2A47-BD50-B8B276941C69}"/>
              </a:ext>
            </a:extLst>
          </p:cNvPr>
          <p:cNvSpPr/>
          <p:nvPr/>
        </p:nvSpPr>
        <p:spPr>
          <a:xfrm>
            <a:off x="4550780" y="1358800"/>
            <a:ext cx="3090440" cy="4531167"/>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tx1"/>
                </a:solidFill>
              </a:rPr>
              <a:t>      - </a:t>
            </a:r>
            <a:r>
              <a:rPr lang="en-US" sz="1600" dirty="0" err="1">
                <a:solidFill>
                  <a:schemeClr val="tx1"/>
                </a:solidFill>
              </a:rPr>
              <a:t>FieldName</a:t>
            </a:r>
            <a:r>
              <a:rPr lang="en-US" sz="1600" dirty="0">
                <a:solidFill>
                  <a:schemeClr val="tx1"/>
                </a:solidFill>
              </a:rPr>
              <a:t>: </a:t>
            </a:r>
            <a:r>
              <a:rPr lang="en-US" sz="1600" dirty="0" err="1">
                <a:solidFill>
                  <a:schemeClr val="tx1"/>
                </a:solidFill>
              </a:rPr>
              <a:t>rb</a:t>
            </a:r>
            <a:endParaRPr lang="en-US" sz="1600" dirty="0">
              <a:solidFill>
                <a:schemeClr val="tx1"/>
              </a:solidFill>
            </a:endParaRPr>
          </a:p>
          <a:p>
            <a:r>
              <a:rPr lang="en-US" sz="1600" dirty="0">
                <a:solidFill>
                  <a:schemeClr val="tx1"/>
                </a:solidFill>
              </a:rPr>
              <a:t>        </a:t>
            </a:r>
            <a:r>
              <a:rPr lang="en-US" sz="1600" dirty="0" err="1">
                <a:solidFill>
                  <a:schemeClr val="tx1"/>
                </a:solidFill>
              </a:rPr>
              <a:t>FieldType</a:t>
            </a:r>
            <a:r>
              <a:rPr lang="en-US" sz="1600" dirty="0">
                <a:solidFill>
                  <a:schemeClr val="tx1"/>
                </a:solidFill>
              </a:rPr>
              <a:t>: </a:t>
            </a:r>
            <a:r>
              <a:rPr lang="en-US" sz="1600" dirty="0" err="1">
                <a:solidFill>
                  <a:schemeClr val="tx1"/>
                </a:solidFill>
              </a:rPr>
              <a:t>CGInstReg</a:t>
            </a:r>
            <a:endParaRPr lang="en-US" sz="1600" dirty="0">
              <a:solidFill>
                <a:schemeClr val="tx1"/>
              </a:solidFill>
            </a:endParaRPr>
          </a:p>
          <a:p>
            <a:r>
              <a:rPr lang="en-US" sz="1600" dirty="0">
                <a:solidFill>
                  <a:schemeClr val="tx1"/>
                </a:solidFill>
              </a:rPr>
              <a:t>        </a:t>
            </a:r>
            <a:r>
              <a:rPr lang="en-US" sz="1600" dirty="0" err="1">
                <a:solidFill>
                  <a:schemeClr val="tx1"/>
                </a:solidFill>
              </a:rPr>
              <a:t>FieldWidth</a:t>
            </a:r>
            <a:r>
              <a:rPr lang="en-US" sz="1600" dirty="0">
                <a:solidFill>
                  <a:schemeClr val="tx1"/>
                </a:solidFill>
              </a:rPr>
              <a:t>: 5</a:t>
            </a:r>
          </a:p>
          <a:p>
            <a:r>
              <a:rPr lang="en-US" sz="1600" dirty="0">
                <a:solidFill>
                  <a:schemeClr val="tx1"/>
                </a:solidFill>
              </a:rPr>
              <a:t>        </a:t>
            </a:r>
            <a:r>
              <a:rPr lang="en-US" sz="1600" dirty="0" err="1">
                <a:solidFill>
                  <a:schemeClr val="tx1"/>
                </a:solidFill>
              </a:rPr>
              <a:t>StartBit</a:t>
            </a:r>
            <a:r>
              <a:rPr lang="en-US" sz="1600" dirty="0">
                <a:solidFill>
                  <a:schemeClr val="tx1"/>
                </a:solidFill>
              </a:rPr>
              <a:t>: 5</a:t>
            </a:r>
          </a:p>
          <a:p>
            <a:r>
              <a:rPr lang="en-US" sz="1600" dirty="0">
                <a:solidFill>
                  <a:schemeClr val="tx1"/>
                </a:solidFill>
              </a:rPr>
              <a:t>        </a:t>
            </a:r>
            <a:r>
              <a:rPr lang="en-US" sz="1600" dirty="0" err="1">
                <a:solidFill>
                  <a:schemeClr val="tx1"/>
                </a:solidFill>
              </a:rPr>
              <a:t>EndBit</a:t>
            </a:r>
            <a:r>
              <a:rPr lang="en-US" sz="1600" dirty="0">
                <a:solidFill>
                  <a:schemeClr val="tx1"/>
                </a:solidFill>
              </a:rPr>
              <a:t>: 9</a:t>
            </a:r>
          </a:p>
          <a:p>
            <a:r>
              <a:rPr lang="en-US" sz="1600" dirty="0">
                <a:solidFill>
                  <a:schemeClr val="tx1"/>
                </a:solidFill>
              </a:rPr>
              <a:t>        </a:t>
            </a:r>
            <a:r>
              <a:rPr lang="en-US" sz="1600" dirty="0" err="1">
                <a:solidFill>
                  <a:schemeClr val="tx1"/>
                </a:solidFill>
              </a:rPr>
              <a:t>MandatoryField</a:t>
            </a:r>
            <a:r>
              <a:rPr lang="en-US" sz="1600" dirty="0">
                <a:solidFill>
                  <a:schemeClr val="tx1"/>
                </a:solidFill>
              </a:rPr>
              <a:t>: false</a:t>
            </a:r>
          </a:p>
          <a:p>
            <a:r>
              <a:rPr lang="en-US" sz="1600" dirty="0">
                <a:solidFill>
                  <a:schemeClr val="tx1"/>
                </a:solidFill>
              </a:rPr>
              <a:t>        </a:t>
            </a:r>
            <a:r>
              <a:rPr lang="en-US" sz="1600" b="1" dirty="0" err="1">
                <a:solidFill>
                  <a:schemeClr val="tx1"/>
                </a:solidFill>
              </a:rPr>
              <a:t>RegClass</a:t>
            </a:r>
            <a:r>
              <a:rPr lang="en-US" sz="1600" b="1" dirty="0">
                <a:solidFill>
                  <a:schemeClr val="tx1"/>
                </a:solidFill>
              </a:rPr>
              <a:t>: </a:t>
            </a:r>
            <a:r>
              <a:rPr lang="en-US" sz="1600" b="1" dirty="0">
                <a:solidFill>
                  <a:srgbClr val="FF0000"/>
                </a:solidFill>
              </a:rPr>
              <a:t>CTRL</a:t>
            </a:r>
          </a:p>
          <a:p>
            <a:r>
              <a:rPr lang="en-US" sz="1600" dirty="0">
                <a:solidFill>
                  <a:schemeClr val="tx1"/>
                </a:solidFill>
              </a:rPr>
              <a:t>      - </a:t>
            </a:r>
            <a:r>
              <a:rPr lang="en-US" sz="1600" dirty="0" err="1">
                <a:solidFill>
                  <a:schemeClr val="tx1"/>
                </a:solidFill>
              </a:rPr>
              <a:t>FieldName</a:t>
            </a:r>
            <a:r>
              <a:rPr lang="en-US" sz="1600" dirty="0">
                <a:solidFill>
                  <a:schemeClr val="tx1"/>
                </a:solidFill>
              </a:rPr>
              <a:t>: </a:t>
            </a:r>
            <a:r>
              <a:rPr lang="en-US" sz="1600" dirty="0" err="1">
                <a:solidFill>
                  <a:schemeClr val="tx1"/>
                </a:solidFill>
              </a:rPr>
              <a:t>rt</a:t>
            </a:r>
            <a:endParaRPr lang="en-US" sz="1600" dirty="0">
              <a:solidFill>
                <a:schemeClr val="tx1"/>
              </a:solidFill>
            </a:endParaRPr>
          </a:p>
          <a:p>
            <a:r>
              <a:rPr lang="en-US" sz="1600" dirty="0">
                <a:solidFill>
                  <a:schemeClr val="tx1"/>
                </a:solidFill>
              </a:rPr>
              <a:t>        </a:t>
            </a:r>
            <a:r>
              <a:rPr lang="en-US" sz="1600" dirty="0" err="1">
                <a:solidFill>
                  <a:schemeClr val="tx1"/>
                </a:solidFill>
              </a:rPr>
              <a:t>FieldType</a:t>
            </a:r>
            <a:r>
              <a:rPr lang="en-US" sz="1600" dirty="0">
                <a:solidFill>
                  <a:schemeClr val="tx1"/>
                </a:solidFill>
              </a:rPr>
              <a:t>: </a:t>
            </a:r>
            <a:r>
              <a:rPr lang="en-US" sz="1600" dirty="0" err="1">
                <a:solidFill>
                  <a:schemeClr val="tx1"/>
                </a:solidFill>
              </a:rPr>
              <a:t>CGInstReg</a:t>
            </a:r>
            <a:endParaRPr lang="en-US" sz="1600" dirty="0">
              <a:solidFill>
                <a:schemeClr val="tx1"/>
              </a:solidFill>
            </a:endParaRPr>
          </a:p>
          <a:p>
            <a:r>
              <a:rPr lang="en-US" sz="1600" dirty="0">
                <a:solidFill>
                  <a:schemeClr val="tx1"/>
                </a:solidFill>
              </a:rPr>
              <a:t>        </a:t>
            </a:r>
            <a:r>
              <a:rPr lang="en-US" sz="1600" dirty="0" err="1">
                <a:solidFill>
                  <a:schemeClr val="tx1"/>
                </a:solidFill>
              </a:rPr>
              <a:t>FieldWidth</a:t>
            </a:r>
            <a:r>
              <a:rPr lang="en-US" sz="1600" dirty="0">
                <a:solidFill>
                  <a:schemeClr val="tx1"/>
                </a:solidFill>
              </a:rPr>
              <a:t>: 5</a:t>
            </a:r>
          </a:p>
          <a:p>
            <a:r>
              <a:rPr lang="en-US" sz="1600" dirty="0">
                <a:solidFill>
                  <a:schemeClr val="tx1"/>
                </a:solidFill>
              </a:rPr>
              <a:t>        </a:t>
            </a:r>
            <a:r>
              <a:rPr lang="en-US" sz="1600" dirty="0" err="1">
                <a:solidFill>
                  <a:schemeClr val="tx1"/>
                </a:solidFill>
              </a:rPr>
              <a:t>StartBit</a:t>
            </a:r>
            <a:r>
              <a:rPr lang="en-US" sz="1600" dirty="0">
                <a:solidFill>
                  <a:schemeClr val="tx1"/>
                </a:solidFill>
              </a:rPr>
              <a:t>: 10</a:t>
            </a:r>
          </a:p>
          <a:p>
            <a:r>
              <a:rPr lang="en-US" sz="1600" dirty="0">
                <a:solidFill>
                  <a:schemeClr val="tx1"/>
                </a:solidFill>
              </a:rPr>
              <a:t>        </a:t>
            </a:r>
            <a:r>
              <a:rPr lang="en-US" sz="1600" dirty="0" err="1">
                <a:solidFill>
                  <a:schemeClr val="tx1"/>
                </a:solidFill>
              </a:rPr>
              <a:t>EndBit</a:t>
            </a:r>
            <a:r>
              <a:rPr lang="en-US" sz="1600" dirty="0">
                <a:solidFill>
                  <a:schemeClr val="tx1"/>
                </a:solidFill>
              </a:rPr>
              <a:t>: 14</a:t>
            </a:r>
          </a:p>
          <a:p>
            <a:r>
              <a:rPr lang="en-US" sz="1600" dirty="0">
                <a:solidFill>
                  <a:schemeClr val="tx1"/>
                </a:solidFill>
              </a:rPr>
              <a:t>        </a:t>
            </a:r>
            <a:r>
              <a:rPr lang="en-US" sz="1600" dirty="0" err="1">
                <a:solidFill>
                  <a:schemeClr val="tx1"/>
                </a:solidFill>
              </a:rPr>
              <a:t>MandatoryField</a:t>
            </a:r>
            <a:r>
              <a:rPr lang="en-US" sz="1600" dirty="0">
                <a:solidFill>
                  <a:schemeClr val="tx1"/>
                </a:solidFill>
              </a:rPr>
              <a:t>: false</a:t>
            </a:r>
          </a:p>
          <a:p>
            <a:r>
              <a:rPr lang="en-US" sz="1600" dirty="0">
                <a:solidFill>
                  <a:schemeClr val="tx1"/>
                </a:solidFill>
              </a:rPr>
              <a:t>        </a:t>
            </a:r>
            <a:r>
              <a:rPr lang="en-US" sz="1600" b="1" dirty="0" err="1">
                <a:solidFill>
                  <a:schemeClr val="tx1"/>
                </a:solidFill>
              </a:rPr>
              <a:t>RegClass</a:t>
            </a:r>
            <a:r>
              <a:rPr lang="en-US" sz="1600" b="1" dirty="0">
                <a:solidFill>
                  <a:schemeClr val="tx1"/>
                </a:solidFill>
              </a:rPr>
              <a:t>: GPR</a:t>
            </a:r>
          </a:p>
        </p:txBody>
      </p:sp>
      <p:sp>
        <p:nvSpPr>
          <p:cNvPr id="13" name="Rectangle 12">
            <a:extLst>
              <a:ext uri="{FF2B5EF4-FFF2-40B4-BE49-F238E27FC236}">
                <a16:creationId xmlns:a16="http://schemas.microsoft.com/office/drawing/2014/main" id="{5E31FC6F-CF0F-8040-9A8C-B9FF9A8E386E}"/>
              </a:ext>
            </a:extLst>
          </p:cNvPr>
          <p:cNvSpPr/>
          <p:nvPr/>
        </p:nvSpPr>
        <p:spPr>
          <a:xfrm>
            <a:off x="7813771" y="1358800"/>
            <a:ext cx="3090440" cy="4531167"/>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tx1"/>
                </a:solidFill>
              </a:rPr>
              <a:t>      - </a:t>
            </a:r>
            <a:r>
              <a:rPr lang="en-US" sz="1600" dirty="0" err="1">
                <a:solidFill>
                  <a:schemeClr val="tx1"/>
                </a:solidFill>
              </a:rPr>
              <a:t>FieldName</a:t>
            </a:r>
            <a:r>
              <a:rPr lang="en-US" sz="1600" dirty="0">
                <a:solidFill>
                  <a:schemeClr val="tx1"/>
                </a:solidFill>
              </a:rPr>
              <a:t>: </a:t>
            </a:r>
            <a:r>
              <a:rPr lang="en-US" sz="1600" dirty="0" err="1">
                <a:solidFill>
                  <a:schemeClr val="tx1"/>
                </a:solidFill>
              </a:rPr>
              <a:t>opc</a:t>
            </a:r>
            <a:endParaRPr lang="en-US" sz="1600" dirty="0">
              <a:solidFill>
                <a:schemeClr val="tx1"/>
              </a:solidFill>
            </a:endParaRPr>
          </a:p>
          <a:p>
            <a:r>
              <a:rPr lang="en-US" sz="1600" dirty="0">
                <a:solidFill>
                  <a:schemeClr val="tx1"/>
                </a:solidFill>
              </a:rPr>
              <a:t>        </a:t>
            </a:r>
            <a:r>
              <a:rPr lang="en-US" sz="1600" dirty="0" err="1">
                <a:solidFill>
                  <a:schemeClr val="tx1"/>
                </a:solidFill>
              </a:rPr>
              <a:t>FieldType</a:t>
            </a:r>
            <a:r>
              <a:rPr lang="en-US" sz="1600" dirty="0">
                <a:solidFill>
                  <a:schemeClr val="tx1"/>
                </a:solidFill>
              </a:rPr>
              <a:t>: </a:t>
            </a:r>
            <a:r>
              <a:rPr lang="en-US" sz="1600" dirty="0" err="1">
                <a:solidFill>
                  <a:schemeClr val="tx1"/>
                </a:solidFill>
              </a:rPr>
              <a:t>CGInstCode</a:t>
            </a:r>
            <a:endParaRPr lang="en-US" sz="1600" dirty="0">
              <a:solidFill>
                <a:schemeClr val="tx1"/>
              </a:solidFill>
            </a:endParaRPr>
          </a:p>
          <a:p>
            <a:r>
              <a:rPr lang="en-US" sz="1600" dirty="0">
                <a:solidFill>
                  <a:schemeClr val="tx1"/>
                </a:solidFill>
              </a:rPr>
              <a:t>        </a:t>
            </a:r>
            <a:r>
              <a:rPr lang="en-US" sz="1600" dirty="0" err="1">
                <a:solidFill>
                  <a:schemeClr val="tx1"/>
                </a:solidFill>
              </a:rPr>
              <a:t>FieldWidth</a:t>
            </a:r>
            <a:r>
              <a:rPr lang="en-US" sz="1600" dirty="0">
                <a:solidFill>
                  <a:schemeClr val="tx1"/>
                </a:solidFill>
              </a:rPr>
              <a:t>: 5</a:t>
            </a:r>
          </a:p>
          <a:p>
            <a:r>
              <a:rPr lang="en-US" sz="1600" dirty="0">
                <a:solidFill>
                  <a:schemeClr val="tx1"/>
                </a:solidFill>
              </a:rPr>
              <a:t>        </a:t>
            </a:r>
            <a:r>
              <a:rPr lang="en-US" sz="1600" dirty="0" err="1">
                <a:solidFill>
                  <a:schemeClr val="tx1"/>
                </a:solidFill>
              </a:rPr>
              <a:t>StartBit</a:t>
            </a:r>
            <a:r>
              <a:rPr lang="en-US" sz="1600" dirty="0">
                <a:solidFill>
                  <a:schemeClr val="tx1"/>
                </a:solidFill>
              </a:rPr>
              <a:t>: 15</a:t>
            </a:r>
          </a:p>
          <a:p>
            <a:r>
              <a:rPr lang="en-US" sz="1600" dirty="0">
                <a:solidFill>
                  <a:schemeClr val="tx1"/>
                </a:solidFill>
              </a:rPr>
              <a:t>        </a:t>
            </a:r>
            <a:r>
              <a:rPr lang="en-US" sz="1600" dirty="0" err="1">
                <a:solidFill>
                  <a:schemeClr val="tx1"/>
                </a:solidFill>
              </a:rPr>
              <a:t>EndBit</a:t>
            </a:r>
            <a:r>
              <a:rPr lang="en-US" sz="1600" dirty="0">
                <a:solidFill>
                  <a:schemeClr val="tx1"/>
                </a:solidFill>
              </a:rPr>
              <a:t>: 19</a:t>
            </a:r>
          </a:p>
          <a:p>
            <a:r>
              <a:rPr lang="en-US" sz="1600" dirty="0">
                <a:solidFill>
                  <a:schemeClr val="tx1"/>
                </a:solidFill>
              </a:rPr>
              <a:t>        </a:t>
            </a:r>
            <a:r>
              <a:rPr lang="en-US" sz="1600" dirty="0" err="1">
                <a:solidFill>
                  <a:schemeClr val="tx1"/>
                </a:solidFill>
              </a:rPr>
              <a:t>MandatoryField</a:t>
            </a:r>
            <a:r>
              <a:rPr lang="en-US" sz="1600" dirty="0">
                <a:solidFill>
                  <a:schemeClr val="tx1"/>
                </a:solidFill>
              </a:rPr>
              <a:t>: true</a:t>
            </a:r>
          </a:p>
          <a:p>
            <a:r>
              <a:rPr lang="en-US" sz="1600" dirty="0">
                <a:solidFill>
                  <a:schemeClr val="tx1"/>
                </a:solidFill>
              </a:rPr>
              <a:t>      - </a:t>
            </a:r>
            <a:r>
              <a:rPr lang="en-US" sz="1600" dirty="0" err="1">
                <a:solidFill>
                  <a:schemeClr val="tx1"/>
                </a:solidFill>
              </a:rPr>
              <a:t>FieldName</a:t>
            </a:r>
            <a:r>
              <a:rPr lang="en-US" sz="1600" dirty="0">
                <a:solidFill>
                  <a:schemeClr val="tx1"/>
                </a:solidFill>
              </a:rPr>
              <a:t>: </a:t>
            </a:r>
            <a:r>
              <a:rPr lang="en-US" sz="1600" dirty="0" err="1">
                <a:solidFill>
                  <a:schemeClr val="tx1"/>
                </a:solidFill>
              </a:rPr>
              <a:t>func</a:t>
            </a:r>
            <a:endParaRPr lang="en-US" sz="1600" dirty="0">
              <a:solidFill>
                <a:schemeClr val="tx1"/>
              </a:solidFill>
            </a:endParaRPr>
          </a:p>
          <a:p>
            <a:r>
              <a:rPr lang="en-US" sz="1600" dirty="0">
                <a:solidFill>
                  <a:schemeClr val="tx1"/>
                </a:solidFill>
              </a:rPr>
              <a:t>        </a:t>
            </a:r>
            <a:r>
              <a:rPr lang="en-US" sz="1600" dirty="0" err="1">
                <a:solidFill>
                  <a:schemeClr val="tx1"/>
                </a:solidFill>
              </a:rPr>
              <a:t>FieldType</a:t>
            </a:r>
            <a:r>
              <a:rPr lang="en-US" sz="1600" dirty="0">
                <a:solidFill>
                  <a:schemeClr val="tx1"/>
                </a:solidFill>
              </a:rPr>
              <a:t>: </a:t>
            </a:r>
            <a:r>
              <a:rPr lang="en-US" sz="1600" dirty="0" err="1">
                <a:solidFill>
                  <a:schemeClr val="tx1"/>
                </a:solidFill>
              </a:rPr>
              <a:t>CGInstCode</a:t>
            </a:r>
            <a:endParaRPr lang="en-US" sz="1600" dirty="0">
              <a:solidFill>
                <a:schemeClr val="tx1"/>
              </a:solidFill>
            </a:endParaRPr>
          </a:p>
          <a:p>
            <a:r>
              <a:rPr lang="en-US" sz="1600" dirty="0">
                <a:solidFill>
                  <a:schemeClr val="tx1"/>
                </a:solidFill>
              </a:rPr>
              <a:t>        </a:t>
            </a:r>
            <a:r>
              <a:rPr lang="en-US" sz="1600" dirty="0" err="1">
                <a:solidFill>
                  <a:schemeClr val="tx1"/>
                </a:solidFill>
              </a:rPr>
              <a:t>FieldWidth</a:t>
            </a:r>
            <a:r>
              <a:rPr lang="en-US" sz="1600" dirty="0">
                <a:solidFill>
                  <a:schemeClr val="tx1"/>
                </a:solidFill>
              </a:rPr>
              <a:t>: 5</a:t>
            </a:r>
          </a:p>
          <a:p>
            <a:r>
              <a:rPr lang="en-US" sz="1600" dirty="0">
                <a:solidFill>
                  <a:schemeClr val="tx1"/>
                </a:solidFill>
              </a:rPr>
              <a:t>        </a:t>
            </a:r>
            <a:r>
              <a:rPr lang="en-US" sz="1600" dirty="0" err="1">
                <a:solidFill>
                  <a:schemeClr val="tx1"/>
                </a:solidFill>
              </a:rPr>
              <a:t>StartBit</a:t>
            </a:r>
            <a:r>
              <a:rPr lang="en-US" sz="1600" dirty="0">
                <a:solidFill>
                  <a:schemeClr val="tx1"/>
                </a:solidFill>
              </a:rPr>
              <a:t>: 20</a:t>
            </a:r>
          </a:p>
          <a:p>
            <a:r>
              <a:rPr lang="en-US" sz="1600" dirty="0">
                <a:solidFill>
                  <a:schemeClr val="tx1"/>
                </a:solidFill>
              </a:rPr>
              <a:t>        </a:t>
            </a:r>
            <a:r>
              <a:rPr lang="en-US" sz="1600" dirty="0" err="1">
                <a:solidFill>
                  <a:schemeClr val="tx1"/>
                </a:solidFill>
              </a:rPr>
              <a:t>EndBit</a:t>
            </a:r>
            <a:r>
              <a:rPr lang="en-US" sz="1600" dirty="0">
                <a:solidFill>
                  <a:schemeClr val="tx1"/>
                </a:solidFill>
              </a:rPr>
              <a:t>: 24</a:t>
            </a:r>
          </a:p>
          <a:p>
            <a:r>
              <a:rPr lang="en-US" sz="1600" dirty="0">
                <a:solidFill>
                  <a:schemeClr val="tx1"/>
                </a:solidFill>
              </a:rPr>
              <a:t>        </a:t>
            </a:r>
            <a:r>
              <a:rPr lang="en-US" sz="1600" dirty="0" err="1">
                <a:solidFill>
                  <a:schemeClr val="tx1"/>
                </a:solidFill>
              </a:rPr>
              <a:t>MandatoryField</a:t>
            </a:r>
            <a:r>
              <a:rPr lang="en-US" sz="1600" dirty="0">
                <a:solidFill>
                  <a:schemeClr val="tx1"/>
                </a:solidFill>
              </a:rPr>
              <a:t>: true</a:t>
            </a:r>
          </a:p>
          <a:p>
            <a:r>
              <a:rPr lang="en-US" sz="1600" dirty="0">
                <a:solidFill>
                  <a:schemeClr val="tx1"/>
                </a:solidFill>
              </a:rPr>
              <a:t>      - </a:t>
            </a:r>
            <a:r>
              <a:rPr lang="en-US" sz="1600" dirty="0" err="1">
                <a:solidFill>
                  <a:schemeClr val="tx1"/>
                </a:solidFill>
              </a:rPr>
              <a:t>FieldName</a:t>
            </a:r>
            <a:r>
              <a:rPr lang="en-US" sz="1600" dirty="0">
                <a:solidFill>
                  <a:schemeClr val="tx1"/>
                </a:solidFill>
              </a:rPr>
              <a:t>: </a:t>
            </a:r>
            <a:r>
              <a:rPr lang="en-US" sz="1600" dirty="0" err="1">
                <a:solidFill>
                  <a:schemeClr val="tx1"/>
                </a:solidFill>
              </a:rPr>
              <a:t>imm</a:t>
            </a:r>
            <a:endParaRPr lang="en-US" sz="1600" dirty="0">
              <a:solidFill>
                <a:schemeClr val="tx1"/>
              </a:solidFill>
            </a:endParaRPr>
          </a:p>
          <a:p>
            <a:r>
              <a:rPr lang="en-US" sz="1600" dirty="0">
                <a:solidFill>
                  <a:schemeClr val="tx1"/>
                </a:solidFill>
              </a:rPr>
              <a:t>        </a:t>
            </a:r>
            <a:r>
              <a:rPr lang="en-US" sz="1600" dirty="0" err="1">
                <a:solidFill>
                  <a:schemeClr val="tx1"/>
                </a:solidFill>
              </a:rPr>
              <a:t>FieldType</a:t>
            </a:r>
            <a:r>
              <a:rPr lang="en-US" sz="1600" dirty="0">
                <a:solidFill>
                  <a:schemeClr val="tx1"/>
                </a:solidFill>
              </a:rPr>
              <a:t>: </a:t>
            </a:r>
            <a:r>
              <a:rPr lang="en-US" sz="1600" dirty="0" err="1">
                <a:solidFill>
                  <a:schemeClr val="tx1"/>
                </a:solidFill>
              </a:rPr>
              <a:t>CGInstImm</a:t>
            </a:r>
            <a:endParaRPr lang="en-US" sz="1600" dirty="0">
              <a:solidFill>
                <a:schemeClr val="tx1"/>
              </a:solidFill>
            </a:endParaRPr>
          </a:p>
          <a:p>
            <a:r>
              <a:rPr lang="en-US" sz="1600" dirty="0">
                <a:solidFill>
                  <a:schemeClr val="tx1"/>
                </a:solidFill>
              </a:rPr>
              <a:t>        </a:t>
            </a:r>
            <a:r>
              <a:rPr lang="en-US" sz="1600" dirty="0" err="1">
                <a:solidFill>
                  <a:schemeClr val="tx1"/>
                </a:solidFill>
              </a:rPr>
              <a:t>FieldWidth</a:t>
            </a:r>
            <a:r>
              <a:rPr lang="en-US" sz="1600" dirty="0">
                <a:solidFill>
                  <a:schemeClr val="tx1"/>
                </a:solidFill>
              </a:rPr>
              <a:t>: 7</a:t>
            </a:r>
          </a:p>
          <a:p>
            <a:r>
              <a:rPr lang="en-US" sz="1600" dirty="0">
                <a:solidFill>
                  <a:schemeClr val="tx1"/>
                </a:solidFill>
              </a:rPr>
              <a:t>        </a:t>
            </a:r>
            <a:r>
              <a:rPr lang="en-US" sz="1600" dirty="0" err="1">
                <a:solidFill>
                  <a:schemeClr val="tx1"/>
                </a:solidFill>
              </a:rPr>
              <a:t>StartBit</a:t>
            </a:r>
            <a:r>
              <a:rPr lang="en-US" sz="1600" dirty="0">
                <a:solidFill>
                  <a:schemeClr val="tx1"/>
                </a:solidFill>
              </a:rPr>
              <a:t>: 25</a:t>
            </a:r>
          </a:p>
          <a:p>
            <a:r>
              <a:rPr lang="en-US" sz="1600" dirty="0">
                <a:solidFill>
                  <a:schemeClr val="tx1"/>
                </a:solidFill>
              </a:rPr>
              <a:t>        </a:t>
            </a:r>
            <a:r>
              <a:rPr lang="en-US" sz="1600" dirty="0" err="1">
                <a:solidFill>
                  <a:schemeClr val="tx1"/>
                </a:solidFill>
              </a:rPr>
              <a:t>EndBit</a:t>
            </a:r>
            <a:r>
              <a:rPr lang="en-US" sz="1600" dirty="0">
                <a:solidFill>
                  <a:schemeClr val="tx1"/>
                </a:solidFill>
              </a:rPr>
              <a:t>: 31</a:t>
            </a:r>
          </a:p>
          <a:p>
            <a:r>
              <a:rPr lang="en-US" sz="1600" dirty="0">
                <a:solidFill>
                  <a:schemeClr val="tx1"/>
                </a:solidFill>
              </a:rPr>
              <a:t>        </a:t>
            </a:r>
            <a:r>
              <a:rPr lang="en-US" sz="1600" dirty="0" err="1">
                <a:solidFill>
                  <a:schemeClr val="tx1"/>
                </a:solidFill>
              </a:rPr>
              <a:t>MandatoryField</a:t>
            </a:r>
            <a:r>
              <a:rPr lang="en-US" sz="1600" dirty="0">
                <a:solidFill>
                  <a:schemeClr val="tx1"/>
                </a:solidFill>
              </a:rPr>
              <a:t>: false</a:t>
            </a:r>
          </a:p>
        </p:txBody>
      </p:sp>
    </p:spTree>
    <p:extLst>
      <p:ext uri="{BB962C8B-B14F-4D97-AF65-F5344CB8AC3E}">
        <p14:creationId xmlns:p14="http://schemas.microsoft.com/office/powerpoint/2010/main" val="37804335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normAutofit/>
          </a:bodyPr>
          <a:lstStyle/>
          <a:p>
            <a:r>
              <a:rPr lang="en-US" sz="3800" dirty="0"/>
              <a:t>Step 5: Define the instruction format(s) (</a:t>
            </a:r>
            <a:r>
              <a:rPr lang="en-US" sz="3800" dirty="0" err="1"/>
              <a:t>WriteCtrl.if</a:t>
            </a:r>
            <a:r>
              <a:rPr lang="en-US" sz="3800" dirty="0"/>
              <a:t>)</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8" name="Rectangle 7">
            <a:extLst>
              <a:ext uri="{FF2B5EF4-FFF2-40B4-BE49-F238E27FC236}">
                <a16:creationId xmlns:a16="http://schemas.microsoft.com/office/drawing/2014/main" id="{01E05BF0-E953-0742-876B-68F50FC6EBBF}"/>
              </a:ext>
            </a:extLst>
          </p:cNvPr>
          <p:cNvSpPr/>
          <p:nvPr/>
        </p:nvSpPr>
        <p:spPr>
          <a:xfrm>
            <a:off x="1185280" y="1358801"/>
            <a:ext cx="3090440" cy="4531167"/>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err="1">
                <a:solidFill>
                  <a:schemeClr val="tx1"/>
                </a:solidFill>
              </a:rPr>
              <a:t>InstFormats</a:t>
            </a:r>
            <a:r>
              <a:rPr lang="en-US" sz="1600" dirty="0">
                <a:solidFill>
                  <a:schemeClr val="tx1"/>
                </a:solidFill>
              </a:rPr>
              <a:t>:</a:t>
            </a:r>
          </a:p>
          <a:p>
            <a:r>
              <a:rPr lang="en-US" sz="1600" dirty="0">
                <a:solidFill>
                  <a:schemeClr val="tx1"/>
                </a:solidFill>
              </a:rPr>
              <a:t>  - </a:t>
            </a:r>
            <a:r>
              <a:rPr lang="en-US" sz="1600" dirty="0" err="1">
                <a:solidFill>
                  <a:schemeClr val="tx1"/>
                </a:solidFill>
              </a:rPr>
              <a:t>InstFormatName</a:t>
            </a:r>
            <a:r>
              <a:rPr lang="en-US" sz="1600" dirty="0">
                <a:solidFill>
                  <a:schemeClr val="tx1"/>
                </a:solidFill>
              </a:rPr>
              <a:t>: </a:t>
            </a:r>
            <a:r>
              <a:rPr lang="en-US" sz="1600" dirty="0" err="1">
                <a:solidFill>
                  <a:schemeClr val="tx1"/>
                </a:solidFill>
              </a:rPr>
              <a:t>Read.if</a:t>
            </a:r>
            <a:endParaRPr lang="en-US" sz="1600" dirty="0">
              <a:solidFill>
                <a:schemeClr val="tx1"/>
              </a:solidFill>
            </a:endParaRPr>
          </a:p>
          <a:p>
            <a:r>
              <a:rPr lang="en-US" sz="1600" dirty="0">
                <a:solidFill>
                  <a:schemeClr val="tx1"/>
                </a:solidFill>
              </a:rPr>
              <a:t>    ISA: </a:t>
            </a:r>
            <a:r>
              <a:rPr lang="en-US" sz="1600" dirty="0" err="1">
                <a:solidFill>
                  <a:schemeClr val="tx1"/>
                </a:solidFill>
              </a:rPr>
              <a:t>BasicRISC.ISA</a:t>
            </a:r>
            <a:endParaRPr lang="en-US" sz="1600" dirty="0">
              <a:solidFill>
                <a:schemeClr val="tx1"/>
              </a:solidFill>
            </a:endParaRPr>
          </a:p>
          <a:p>
            <a:r>
              <a:rPr lang="en-US" sz="1600" dirty="0">
                <a:solidFill>
                  <a:schemeClr val="tx1"/>
                </a:solidFill>
              </a:rPr>
              <a:t>    </a:t>
            </a:r>
            <a:r>
              <a:rPr lang="en-US" sz="1600" dirty="0" err="1">
                <a:solidFill>
                  <a:schemeClr val="tx1"/>
                </a:solidFill>
              </a:rPr>
              <a:t>FormatWidth</a:t>
            </a:r>
            <a:r>
              <a:rPr lang="en-US" sz="1600" dirty="0">
                <a:solidFill>
                  <a:schemeClr val="tx1"/>
                </a:solidFill>
              </a:rPr>
              <a:t>: 32</a:t>
            </a:r>
          </a:p>
          <a:p>
            <a:r>
              <a:rPr lang="en-US" sz="1600" dirty="0">
                <a:solidFill>
                  <a:schemeClr val="tx1"/>
                </a:solidFill>
              </a:rPr>
              <a:t>    Fields:</a:t>
            </a:r>
          </a:p>
          <a:p>
            <a:r>
              <a:rPr lang="en-US" sz="1600" dirty="0">
                <a:solidFill>
                  <a:schemeClr val="tx1"/>
                </a:solidFill>
              </a:rPr>
              <a:t>      - </a:t>
            </a:r>
            <a:r>
              <a:rPr lang="en-US" sz="1600" dirty="0" err="1">
                <a:solidFill>
                  <a:schemeClr val="tx1"/>
                </a:solidFill>
              </a:rPr>
              <a:t>FieldName</a:t>
            </a:r>
            <a:r>
              <a:rPr lang="en-US" sz="1600" dirty="0">
                <a:solidFill>
                  <a:schemeClr val="tx1"/>
                </a:solidFill>
              </a:rPr>
              <a:t>: </a:t>
            </a:r>
            <a:r>
              <a:rPr lang="en-US" sz="1600" dirty="0" err="1">
                <a:solidFill>
                  <a:schemeClr val="tx1"/>
                </a:solidFill>
              </a:rPr>
              <a:t>ra</a:t>
            </a:r>
            <a:endParaRPr lang="en-US" sz="1600" dirty="0">
              <a:solidFill>
                <a:schemeClr val="tx1"/>
              </a:solidFill>
            </a:endParaRPr>
          </a:p>
          <a:p>
            <a:r>
              <a:rPr lang="en-US" sz="1600" dirty="0">
                <a:solidFill>
                  <a:schemeClr val="tx1"/>
                </a:solidFill>
              </a:rPr>
              <a:t>        </a:t>
            </a:r>
            <a:r>
              <a:rPr lang="en-US" sz="1600" dirty="0" err="1">
                <a:solidFill>
                  <a:schemeClr val="tx1"/>
                </a:solidFill>
              </a:rPr>
              <a:t>FieldType</a:t>
            </a:r>
            <a:r>
              <a:rPr lang="en-US" sz="1600" dirty="0">
                <a:solidFill>
                  <a:schemeClr val="tx1"/>
                </a:solidFill>
              </a:rPr>
              <a:t>: </a:t>
            </a:r>
            <a:r>
              <a:rPr lang="en-US" sz="1600" dirty="0" err="1">
                <a:solidFill>
                  <a:schemeClr val="tx1"/>
                </a:solidFill>
              </a:rPr>
              <a:t>CGInstReg</a:t>
            </a:r>
            <a:endParaRPr lang="en-US" sz="1600" dirty="0">
              <a:solidFill>
                <a:schemeClr val="tx1"/>
              </a:solidFill>
            </a:endParaRPr>
          </a:p>
          <a:p>
            <a:r>
              <a:rPr lang="en-US" sz="1600" dirty="0">
                <a:solidFill>
                  <a:schemeClr val="tx1"/>
                </a:solidFill>
              </a:rPr>
              <a:t>        </a:t>
            </a:r>
            <a:r>
              <a:rPr lang="en-US" sz="1600" dirty="0" err="1">
                <a:solidFill>
                  <a:schemeClr val="tx1"/>
                </a:solidFill>
              </a:rPr>
              <a:t>FieldWidth</a:t>
            </a:r>
            <a:r>
              <a:rPr lang="en-US" sz="1600" dirty="0">
                <a:solidFill>
                  <a:schemeClr val="tx1"/>
                </a:solidFill>
              </a:rPr>
              <a:t>: 5</a:t>
            </a:r>
          </a:p>
          <a:p>
            <a:r>
              <a:rPr lang="en-US" sz="1600" dirty="0">
                <a:solidFill>
                  <a:schemeClr val="tx1"/>
                </a:solidFill>
              </a:rPr>
              <a:t>        </a:t>
            </a:r>
            <a:r>
              <a:rPr lang="en-US" sz="1600" dirty="0" err="1">
                <a:solidFill>
                  <a:schemeClr val="tx1"/>
                </a:solidFill>
              </a:rPr>
              <a:t>StartBit</a:t>
            </a:r>
            <a:r>
              <a:rPr lang="en-US" sz="1600" dirty="0">
                <a:solidFill>
                  <a:schemeClr val="tx1"/>
                </a:solidFill>
              </a:rPr>
              <a:t>: 0</a:t>
            </a:r>
          </a:p>
          <a:p>
            <a:r>
              <a:rPr lang="en-US" sz="1600" dirty="0">
                <a:solidFill>
                  <a:schemeClr val="tx1"/>
                </a:solidFill>
              </a:rPr>
              <a:t>        </a:t>
            </a:r>
            <a:r>
              <a:rPr lang="en-US" sz="1600" dirty="0" err="1">
                <a:solidFill>
                  <a:schemeClr val="tx1"/>
                </a:solidFill>
              </a:rPr>
              <a:t>EndBit</a:t>
            </a:r>
            <a:r>
              <a:rPr lang="en-US" sz="1600" dirty="0">
                <a:solidFill>
                  <a:schemeClr val="tx1"/>
                </a:solidFill>
              </a:rPr>
              <a:t>: 4</a:t>
            </a:r>
          </a:p>
          <a:p>
            <a:r>
              <a:rPr lang="en-US" sz="1600" dirty="0">
                <a:solidFill>
                  <a:schemeClr val="tx1"/>
                </a:solidFill>
              </a:rPr>
              <a:t>        </a:t>
            </a:r>
            <a:r>
              <a:rPr lang="en-US" sz="1600" dirty="0" err="1">
                <a:solidFill>
                  <a:schemeClr val="tx1"/>
                </a:solidFill>
              </a:rPr>
              <a:t>MandatoryField</a:t>
            </a:r>
            <a:r>
              <a:rPr lang="en-US" sz="1600" dirty="0">
                <a:solidFill>
                  <a:schemeClr val="tx1"/>
                </a:solidFill>
              </a:rPr>
              <a:t>: false</a:t>
            </a:r>
          </a:p>
          <a:p>
            <a:r>
              <a:rPr lang="en-US" sz="1600" dirty="0">
                <a:solidFill>
                  <a:schemeClr val="tx1"/>
                </a:solidFill>
              </a:rPr>
              <a:t>        </a:t>
            </a:r>
            <a:r>
              <a:rPr lang="en-US" sz="1600" b="1" dirty="0" err="1">
                <a:solidFill>
                  <a:schemeClr val="tx1"/>
                </a:solidFill>
              </a:rPr>
              <a:t>RegClass</a:t>
            </a:r>
            <a:r>
              <a:rPr lang="en-US" sz="1600" b="1" dirty="0">
                <a:solidFill>
                  <a:schemeClr val="tx1"/>
                </a:solidFill>
              </a:rPr>
              <a:t>: GPR</a:t>
            </a:r>
          </a:p>
          <a:p>
            <a:r>
              <a:rPr lang="en-US" sz="1600" dirty="0">
                <a:solidFill>
                  <a:schemeClr val="tx1"/>
                </a:solidFill>
              </a:rPr>
              <a:t>      </a:t>
            </a:r>
          </a:p>
        </p:txBody>
      </p:sp>
      <p:sp>
        <p:nvSpPr>
          <p:cNvPr id="11" name="Rectangle 10">
            <a:extLst>
              <a:ext uri="{FF2B5EF4-FFF2-40B4-BE49-F238E27FC236}">
                <a16:creationId xmlns:a16="http://schemas.microsoft.com/office/drawing/2014/main" id="{FEA602C2-3FB2-B843-B935-792160303F66}"/>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/LEVEL1/Step5</a:t>
            </a:r>
            <a:endParaRPr lang="en-US" b="1" i="1" dirty="0">
              <a:solidFill>
                <a:schemeClr val="tx1"/>
              </a:solidFill>
            </a:endParaRPr>
          </a:p>
        </p:txBody>
      </p:sp>
      <p:sp>
        <p:nvSpPr>
          <p:cNvPr id="12" name="Rectangle 11">
            <a:extLst>
              <a:ext uri="{FF2B5EF4-FFF2-40B4-BE49-F238E27FC236}">
                <a16:creationId xmlns:a16="http://schemas.microsoft.com/office/drawing/2014/main" id="{FA96D38D-EB8F-2A47-BD50-B8B276941C69}"/>
              </a:ext>
            </a:extLst>
          </p:cNvPr>
          <p:cNvSpPr/>
          <p:nvPr/>
        </p:nvSpPr>
        <p:spPr>
          <a:xfrm>
            <a:off x="4550780" y="1358800"/>
            <a:ext cx="3090440" cy="4531167"/>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tx1"/>
                </a:solidFill>
              </a:rPr>
              <a:t>      - </a:t>
            </a:r>
            <a:r>
              <a:rPr lang="en-US" sz="1600" dirty="0" err="1">
                <a:solidFill>
                  <a:schemeClr val="tx1"/>
                </a:solidFill>
              </a:rPr>
              <a:t>FieldName</a:t>
            </a:r>
            <a:r>
              <a:rPr lang="en-US" sz="1600" dirty="0">
                <a:solidFill>
                  <a:schemeClr val="tx1"/>
                </a:solidFill>
              </a:rPr>
              <a:t>: </a:t>
            </a:r>
            <a:r>
              <a:rPr lang="en-US" sz="1600" dirty="0" err="1">
                <a:solidFill>
                  <a:schemeClr val="tx1"/>
                </a:solidFill>
              </a:rPr>
              <a:t>rb</a:t>
            </a:r>
            <a:endParaRPr lang="en-US" sz="1600" dirty="0">
              <a:solidFill>
                <a:schemeClr val="tx1"/>
              </a:solidFill>
            </a:endParaRPr>
          </a:p>
          <a:p>
            <a:r>
              <a:rPr lang="en-US" sz="1600" dirty="0">
                <a:solidFill>
                  <a:schemeClr val="tx1"/>
                </a:solidFill>
              </a:rPr>
              <a:t>        </a:t>
            </a:r>
            <a:r>
              <a:rPr lang="en-US" sz="1600" dirty="0" err="1">
                <a:solidFill>
                  <a:schemeClr val="tx1"/>
                </a:solidFill>
              </a:rPr>
              <a:t>FieldType</a:t>
            </a:r>
            <a:r>
              <a:rPr lang="en-US" sz="1600" dirty="0">
                <a:solidFill>
                  <a:schemeClr val="tx1"/>
                </a:solidFill>
              </a:rPr>
              <a:t>: </a:t>
            </a:r>
            <a:r>
              <a:rPr lang="en-US" sz="1600" dirty="0" err="1">
                <a:solidFill>
                  <a:schemeClr val="tx1"/>
                </a:solidFill>
              </a:rPr>
              <a:t>CGInstReg</a:t>
            </a:r>
            <a:endParaRPr lang="en-US" sz="1600" dirty="0">
              <a:solidFill>
                <a:schemeClr val="tx1"/>
              </a:solidFill>
            </a:endParaRPr>
          </a:p>
          <a:p>
            <a:r>
              <a:rPr lang="en-US" sz="1600" dirty="0">
                <a:solidFill>
                  <a:schemeClr val="tx1"/>
                </a:solidFill>
              </a:rPr>
              <a:t>        </a:t>
            </a:r>
            <a:r>
              <a:rPr lang="en-US" sz="1600" dirty="0" err="1">
                <a:solidFill>
                  <a:schemeClr val="tx1"/>
                </a:solidFill>
              </a:rPr>
              <a:t>FieldWidth</a:t>
            </a:r>
            <a:r>
              <a:rPr lang="en-US" sz="1600" dirty="0">
                <a:solidFill>
                  <a:schemeClr val="tx1"/>
                </a:solidFill>
              </a:rPr>
              <a:t>: 5</a:t>
            </a:r>
          </a:p>
          <a:p>
            <a:r>
              <a:rPr lang="en-US" sz="1600" dirty="0">
                <a:solidFill>
                  <a:schemeClr val="tx1"/>
                </a:solidFill>
              </a:rPr>
              <a:t>        </a:t>
            </a:r>
            <a:r>
              <a:rPr lang="en-US" sz="1600" dirty="0" err="1">
                <a:solidFill>
                  <a:schemeClr val="tx1"/>
                </a:solidFill>
              </a:rPr>
              <a:t>StartBit</a:t>
            </a:r>
            <a:r>
              <a:rPr lang="en-US" sz="1600" dirty="0">
                <a:solidFill>
                  <a:schemeClr val="tx1"/>
                </a:solidFill>
              </a:rPr>
              <a:t>: 5</a:t>
            </a:r>
          </a:p>
          <a:p>
            <a:r>
              <a:rPr lang="en-US" sz="1600" dirty="0">
                <a:solidFill>
                  <a:schemeClr val="tx1"/>
                </a:solidFill>
              </a:rPr>
              <a:t>        </a:t>
            </a:r>
            <a:r>
              <a:rPr lang="en-US" sz="1600" dirty="0" err="1">
                <a:solidFill>
                  <a:schemeClr val="tx1"/>
                </a:solidFill>
              </a:rPr>
              <a:t>EndBit</a:t>
            </a:r>
            <a:r>
              <a:rPr lang="en-US" sz="1600" dirty="0">
                <a:solidFill>
                  <a:schemeClr val="tx1"/>
                </a:solidFill>
              </a:rPr>
              <a:t>: 9</a:t>
            </a:r>
          </a:p>
          <a:p>
            <a:r>
              <a:rPr lang="en-US" sz="1600" dirty="0">
                <a:solidFill>
                  <a:schemeClr val="tx1"/>
                </a:solidFill>
              </a:rPr>
              <a:t>        </a:t>
            </a:r>
            <a:r>
              <a:rPr lang="en-US" sz="1600" dirty="0" err="1">
                <a:solidFill>
                  <a:schemeClr val="tx1"/>
                </a:solidFill>
              </a:rPr>
              <a:t>MandatoryField</a:t>
            </a:r>
            <a:r>
              <a:rPr lang="en-US" sz="1600" dirty="0">
                <a:solidFill>
                  <a:schemeClr val="tx1"/>
                </a:solidFill>
              </a:rPr>
              <a:t>: false</a:t>
            </a:r>
          </a:p>
          <a:p>
            <a:r>
              <a:rPr lang="en-US" sz="1600" dirty="0">
                <a:solidFill>
                  <a:schemeClr val="tx1"/>
                </a:solidFill>
              </a:rPr>
              <a:t>        </a:t>
            </a:r>
            <a:r>
              <a:rPr lang="en-US" sz="1600" b="1" dirty="0" err="1">
                <a:solidFill>
                  <a:schemeClr val="tx1"/>
                </a:solidFill>
              </a:rPr>
              <a:t>RegClass</a:t>
            </a:r>
            <a:r>
              <a:rPr lang="en-US" sz="1600" b="1" dirty="0">
                <a:solidFill>
                  <a:schemeClr val="tx1"/>
                </a:solidFill>
              </a:rPr>
              <a:t>: GPR</a:t>
            </a:r>
          </a:p>
          <a:p>
            <a:r>
              <a:rPr lang="en-US" sz="1600" dirty="0">
                <a:solidFill>
                  <a:schemeClr val="tx1"/>
                </a:solidFill>
              </a:rPr>
              <a:t>      - </a:t>
            </a:r>
            <a:r>
              <a:rPr lang="en-US" sz="1600" dirty="0" err="1">
                <a:solidFill>
                  <a:schemeClr val="tx1"/>
                </a:solidFill>
              </a:rPr>
              <a:t>FieldName</a:t>
            </a:r>
            <a:r>
              <a:rPr lang="en-US" sz="1600" dirty="0">
                <a:solidFill>
                  <a:schemeClr val="tx1"/>
                </a:solidFill>
              </a:rPr>
              <a:t>: </a:t>
            </a:r>
            <a:r>
              <a:rPr lang="en-US" sz="1600" dirty="0" err="1">
                <a:solidFill>
                  <a:schemeClr val="tx1"/>
                </a:solidFill>
              </a:rPr>
              <a:t>rt</a:t>
            </a:r>
            <a:endParaRPr lang="en-US" sz="1600" dirty="0">
              <a:solidFill>
                <a:schemeClr val="tx1"/>
              </a:solidFill>
            </a:endParaRPr>
          </a:p>
          <a:p>
            <a:r>
              <a:rPr lang="en-US" sz="1600" dirty="0">
                <a:solidFill>
                  <a:schemeClr val="tx1"/>
                </a:solidFill>
              </a:rPr>
              <a:t>        </a:t>
            </a:r>
            <a:r>
              <a:rPr lang="en-US" sz="1600" dirty="0" err="1">
                <a:solidFill>
                  <a:schemeClr val="tx1"/>
                </a:solidFill>
              </a:rPr>
              <a:t>FieldType</a:t>
            </a:r>
            <a:r>
              <a:rPr lang="en-US" sz="1600" dirty="0">
                <a:solidFill>
                  <a:schemeClr val="tx1"/>
                </a:solidFill>
              </a:rPr>
              <a:t>: </a:t>
            </a:r>
            <a:r>
              <a:rPr lang="en-US" sz="1600" dirty="0" err="1">
                <a:solidFill>
                  <a:schemeClr val="tx1"/>
                </a:solidFill>
              </a:rPr>
              <a:t>CGInstReg</a:t>
            </a:r>
            <a:endParaRPr lang="en-US" sz="1600" dirty="0">
              <a:solidFill>
                <a:schemeClr val="tx1"/>
              </a:solidFill>
            </a:endParaRPr>
          </a:p>
          <a:p>
            <a:r>
              <a:rPr lang="en-US" sz="1600" dirty="0">
                <a:solidFill>
                  <a:schemeClr val="tx1"/>
                </a:solidFill>
              </a:rPr>
              <a:t>        </a:t>
            </a:r>
            <a:r>
              <a:rPr lang="en-US" sz="1600" dirty="0" err="1">
                <a:solidFill>
                  <a:schemeClr val="tx1"/>
                </a:solidFill>
              </a:rPr>
              <a:t>FieldWidth</a:t>
            </a:r>
            <a:r>
              <a:rPr lang="en-US" sz="1600" dirty="0">
                <a:solidFill>
                  <a:schemeClr val="tx1"/>
                </a:solidFill>
              </a:rPr>
              <a:t>: 5</a:t>
            </a:r>
          </a:p>
          <a:p>
            <a:r>
              <a:rPr lang="en-US" sz="1600" dirty="0">
                <a:solidFill>
                  <a:schemeClr val="tx1"/>
                </a:solidFill>
              </a:rPr>
              <a:t>        </a:t>
            </a:r>
            <a:r>
              <a:rPr lang="en-US" sz="1600" dirty="0" err="1">
                <a:solidFill>
                  <a:schemeClr val="tx1"/>
                </a:solidFill>
              </a:rPr>
              <a:t>StartBit</a:t>
            </a:r>
            <a:r>
              <a:rPr lang="en-US" sz="1600" dirty="0">
                <a:solidFill>
                  <a:schemeClr val="tx1"/>
                </a:solidFill>
              </a:rPr>
              <a:t>: 10</a:t>
            </a:r>
          </a:p>
          <a:p>
            <a:r>
              <a:rPr lang="en-US" sz="1600" dirty="0">
                <a:solidFill>
                  <a:schemeClr val="tx1"/>
                </a:solidFill>
              </a:rPr>
              <a:t>        </a:t>
            </a:r>
            <a:r>
              <a:rPr lang="en-US" sz="1600" dirty="0" err="1">
                <a:solidFill>
                  <a:schemeClr val="tx1"/>
                </a:solidFill>
              </a:rPr>
              <a:t>EndBit</a:t>
            </a:r>
            <a:r>
              <a:rPr lang="en-US" sz="1600" dirty="0">
                <a:solidFill>
                  <a:schemeClr val="tx1"/>
                </a:solidFill>
              </a:rPr>
              <a:t>: 14</a:t>
            </a:r>
          </a:p>
          <a:p>
            <a:r>
              <a:rPr lang="en-US" sz="1600" dirty="0">
                <a:solidFill>
                  <a:schemeClr val="tx1"/>
                </a:solidFill>
              </a:rPr>
              <a:t>        </a:t>
            </a:r>
            <a:r>
              <a:rPr lang="en-US" sz="1600" dirty="0" err="1">
                <a:solidFill>
                  <a:schemeClr val="tx1"/>
                </a:solidFill>
              </a:rPr>
              <a:t>MandatoryField</a:t>
            </a:r>
            <a:r>
              <a:rPr lang="en-US" sz="1600" dirty="0">
                <a:solidFill>
                  <a:schemeClr val="tx1"/>
                </a:solidFill>
              </a:rPr>
              <a:t>: false</a:t>
            </a:r>
          </a:p>
          <a:p>
            <a:r>
              <a:rPr lang="en-US" sz="1600" dirty="0">
                <a:solidFill>
                  <a:schemeClr val="tx1"/>
                </a:solidFill>
              </a:rPr>
              <a:t>        </a:t>
            </a:r>
            <a:r>
              <a:rPr lang="en-US" sz="1600" b="1" dirty="0" err="1">
                <a:solidFill>
                  <a:schemeClr val="tx1"/>
                </a:solidFill>
              </a:rPr>
              <a:t>RegClass</a:t>
            </a:r>
            <a:r>
              <a:rPr lang="en-US" sz="1600" b="1" dirty="0">
                <a:solidFill>
                  <a:schemeClr val="tx1"/>
                </a:solidFill>
              </a:rPr>
              <a:t>: </a:t>
            </a:r>
            <a:r>
              <a:rPr lang="en-US" sz="1600" b="1" dirty="0">
                <a:solidFill>
                  <a:srgbClr val="FF0000"/>
                </a:solidFill>
              </a:rPr>
              <a:t>CTRL</a:t>
            </a:r>
          </a:p>
        </p:txBody>
      </p:sp>
      <p:sp>
        <p:nvSpPr>
          <p:cNvPr id="13" name="Rectangle 12">
            <a:extLst>
              <a:ext uri="{FF2B5EF4-FFF2-40B4-BE49-F238E27FC236}">
                <a16:creationId xmlns:a16="http://schemas.microsoft.com/office/drawing/2014/main" id="{5E31FC6F-CF0F-8040-9A8C-B9FF9A8E386E}"/>
              </a:ext>
            </a:extLst>
          </p:cNvPr>
          <p:cNvSpPr/>
          <p:nvPr/>
        </p:nvSpPr>
        <p:spPr>
          <a:xfrm>
            <a:off x="7813771" y="1358800"/>
            <a:ext cx="3090440" cy="4531167"/>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tx1"/>
                </a:solidFill>
              </a:rPr>
              <a:t>      - </a:t>
            </a:r>
            <a:r>
              <a:rPr lang="en-US" sz="1600" dirty="0" err="1">
                <a:solidFill>
                  <a:schemeClr val="tx1"/>
                </a:solidFill>
              </a:rPr>
              <a:t>FieldName</a:t>
            </a:r>
            <a:r>
              <a:rPr lang="en-US" sz="1600" dirty="0">
                <a:solidFill>
                  <a:schemeClr val="tx1"/>
                </a:solidFill>
              </a:rPr>
              <a:t>: </a:t>
            </a:r>
            <a:r>
              <a:rPr lang="en-US" sz="1600" dirty="0" err="1">
                <a:solidFill>
                  <a:schemeClr val="tx1"/>
                </a:solidFill>
              </a:rPr>
              <a:t>opc</a:t>
            </a:r>
            <a:endParaRPr lang="en-US" sz="1600" dirty="0">
              <a:solidFill>
                <a:schemeClr val="tx1"/>
              </a:solidFill>
            </a:endParaRPr>
          </a:p>
          <a:p>
            <a:r>
              <a:rPr lang="en-US" sz="1600" dirty="0">
                <a:solidFill>
                  <a:schemeClr val="tx1"/>
                </a:solidFill>
              </a:rPr>
              <a:t>        </a:t>
            </a:r>
            <a:r>
              <a:rPr lang="en-US" sz="1600" dirty="0" err="1">
                <a:solidFill>
                  <a:schemeClr val="tx1"/>
                </a:solidFill>
              </a:rPr>
              <a:t>FieldType</a:t>
            </a:r>
            <a:r>
              <a:rPr lang="en-US" sz="1600" dirty="0">
                <a:solidFill>
                  <a:schemeClr val="tx1"/>
                </a:solidFill>
              </a:rPr>
              <a:t>: </a:t>
            </a:r>
            <a:r>
              <a:rPr lang="en-US" sz="1600" dirty="0" err="1">
                <a:solidFill>
                  <a:schemeClr val="tx1"/>
                </a:solidFill>
              </a:rPr>
              <a:t>CGInstCode</a:t>
            </a:r>
            <a:endParaRPr lang="en-US" sz="1600" dirty="0">
              <a:solidFill>
                <a:schemeClr val="tx1"/>
              </a:solidFill>
            </a:endParaRPr>
          </a:p>
          <a:p>
            <a:r>
              <a:rPr lang="en-US" sz="1600" dirty="0">
                <a:solidFill>
                  <a:schemeClr val="tx1"/>
                </a:solidFill>
              </a:rPr>
              <a:t>        </a:t>
            </a:r>
            <a:r>
              <a:rPr lang="en-US" sz="1600" dirty="0" err="1">
                <a:solidFill>
                  <a:schemeClr val="tx1"/>
                </a:solidFill>
              </a:rPr>
              <a:t>FieldWidth</a:t>
            </a:r>
            <a:r>
              <a:rPr lang="en-US" sz="1600" dirty="0">
                <a:solidFill>
                  <a:schemeClr val="tx1"/>
                </a:solidFill>
              </a:rPr>
              <a:t>: 5</a:t>
            </a:r>
          </a:p>
          <a:p>
            <a:r>
              <a:rPr lang="en-US" sz="1600" dirty="0">
                <a:solidFill>
                  <a:schemeClr val="tx1"/>
                </a:solidFill>
              </a:rPr>
              <a:t>        </a:t>
            </a:r>
            <a:r>
              <a:rPr lang="en-US" sz="1600" dirty="0" err="1">
                <a:solidFill>
                  <a:schemeClr val="tx1"/>
                </a:solidFill>
              </a:rPr>
              <a:t>StartBit</a:t>
            </a:r>
            <a:r>
              <a:rPr lang="en-US" sz="1600" dirty="0">
                <a:solidFill>
                  <a:schemeClr val="tx1"/>
                </a:solidFill>
              </a:rPr>
              <a:t>: 15</a:t>
            </a:r>
          </a:p>
          <a:p>
            <a:r>
              <a:rPr lang="en-US" sz="1600" dirty="0">
                <a:solidFill>
                  <a:schemeClr val="tx1"/>
                </a:solidFill>
              </a:rPr>
              <a:t>        </a:t>
            </a:r>
            <a:r>
              <a:rPr lang="en-US" sz="1600" dirty="0" err="1">
                <a:solidFill>
                  <a:schemeClr val="tx1"/>
                </a:solidFill>
              </a:rPr>
              <a:t>EndBit</a:t>
            </a:r>
            <a:r>
              <a:rPr lang="en-US" sz="1600" dirty="0">
                <a:solidFill>
                  <a:schemeClr val="tx1"/>
                </a:solidFill>
              </a:rPr>
              <a:t>: 19</a:t>
            </a:r>
          </a:p>
          <a:p>
            <a:r>
              <a:rPr lang="en-US" sz="1600" dirty="0">
                <a:solidFill>
                  <a:schemeClr val="tx1"/>
                </a:solidFill>
              </a:rPr>
              <a:t>        </a:t>
            </a:r>
            <a:r>
              <a:rPr lang="en-US" sz="1600" dirty="0" err="1">
                <a:solidFill>
                  <a:schemeClr val="tx1"/>
                </a:solidFill>
              </a:rPr>
              <a:t>MandatoryField</a:t>
            </a:r>
            <a:r>
              <a:rPr lang="en-US" sz="1600" dirty="0">
                <a:solidFill>
                  <a:schemeClr val="tx1"/>
                </a:solidFill>
              </a:rPr>
              <a:t>: true</a:t>
            </a:r>
          </a:p>
          <a:p>
            <a:r>
              <a:rPr lang="en-US" sz="1600" dirty="0">
                <a:solidFill>
                  <a:schemeClr val="tx1"/>
                </a:solidFill>
              </a:rPr>
              <a:t>      - </a:t>
            </a:r>
            <a:r>
              <a:rPr lang="en-US" sz="1600" dirty="0" err="1">
                <a:solidFill>
                  <a:schemeClr val="tx1"/>
                </a:solidFill>
              </a:rPr>
              <a:t>FieldName</a:t>
            </a:r>
            <a:r>
              <a:rPr lang="en-US" sz="1600" dirty="0">
                <a:solidFill>
                  <a:schemeClr val="tx1"/>
                </a:solidFill>
              </a:rPr>
              <a:t>: </a:t>
            </a:r>
            <a:r>
              <a:rPr lang="en-US" sz="1600" dirty="0" err="1">
                <a:solidFill>
                  <a:schemeClr val="tx1"/>
                </a:solidFill>
              </a:rPr>
              <a:t>func</a:t>
            </a:r>
            <a:endParaRPr lang="en-US" sz="1600" dirty="0">
              <a:solidFill>
                <a:schemeClr val="tx1"/>
              </a:solidFill>
            </a:endParaRPr>
          </a:p>
          <a:p>
            <a:r>
              <a:rPr lang="en-US" sz="1600" dirty="0">
                <a:solidFill>
                  <a:schemeClr val="tx1"/>
                </a:solidFill>
              </a:rPr>
              <a:t>        </a:t>
            </a:r>
            <a:r>
              <a:rPr lang="en-US" sz="1600" dirty="0" err="1">
                <a:solidFill>
                  <a:schemeClr val="tx1"/>
                </a:solidFill>
              </a:rPr>
              <a:t>FieldType</a:t>
            </a:r>
            <a:r>
              <a:rPr lang="en-US" sz="1600" dirty="0">
                <a:solidFill>
                  <a:schemeClr val="tx1"/>
                </a:solidFill>
              </a:rPr>
              <a:t>: </a:t>
            </a:r>
            <a:r>
              <a:rPr lang="en-US" sz="1600" dirty="0" err="1">
                <a:solidFill>
                  <a:schemeClr val="tx1"/>
                </a:solidFill>
              </a:rPr>
              <a:t>CGInstCode</a:t>
            </a:r>
            <a:endParaRPr lang="en-US" sz="1600" dirty="0">
              <a:solidFill>
                <a:schemeClr val="tx1"/>
              </a:solidFill>
            </a:endParaRPr>
          </a:p>
          <a:p>
            <a:r>
              <a:rPr lang="en-US" sz="1600" dirty="0">
                <a:solidFill>
                  <a:schemeClr val="tx1"/>
                </a:solidFill>
              </a:rPr>
              <a:t>        </a:t>
            </a:r>
            <a:r>
              <a:rPr lang="en-US" sz="1600" dirty="0" err="1">
                <a:solidFill>
                  <a:schemeClr val="tx1"/>
                </a:solidFill>
              </a:rPr>
              <a:t>FieldWidth</a:t>
            </a:r>
            <a:r>
              <a:rPr lang="en-US" sz="1600" dirty="0">
                <a:solidFill>
                  <a:schemeClr val="tx1"/>
                </a:solidFill>
              </a:rPr>
              <a:t>: 5</a:t>
            </a:r>
          </a:p>
          <a:p>
            <a:r>
              <a:rPr lang="en-US" sz="1600" dirty="0">
                <a:solidFill>
                  <a:schemeClr val="tx1"/>
                </a:solidFill>
              </a:rPr>
              <a:t>        </a:t>
            </a:r>
            <a:r>
              <a:rPr lang="en-US" sz="1600" dirty="0" err="1">
                <a:solidFill>
                  <a:schemeClr val="tx1"/>
                </a:solidFill>
              </a:rPr>
              <a:t>StartBit</a:t>
            </a:r>
            <a:r>
              <a:rPr lang="en-US" sz="1600" dirty="0">
                <a:solidFill>
                  <a:schemeClr val="tx1"/>
                </a:solidFill>
              </a:rPr>
              <a:t>: 20</a:t>
            </a:r>
          </a:p>
          <a:p>
            <a:r>
              <a:rPr lang="en-US" sz="1600" dirty="0">
                <a:solidFill>
                  <a:schemeClr val="tx1"/>
                </a:solidFill>
              </a:rPr>
              <a:t>        </a:t>
            </a:r>
            <a:r>
              <a:rPr lang="en-US" sz="1600" dirty="0" err="1">
                <a:solidFill>
                  <a:schemeClr val="tx1"/>
                </a:solidFill>
              </a:rPr>
              <a:t>EndBit</a:t>
            </a:r>
            <a:r>
              <a:rPr lang="en-US" sz="1600" dirty="0">
                <a:solidFill>
                  <a:schemeClr val="tx1"/>
                </a:solidFill>
              </a:rPr>
              <a:t>: 24</a:t>
            </a:r>
          </a:p>
          <a:p>
            <a:r>
              <a:rPr lang="en-US" sz="1600" dirty="0">
                <a:solidFill>
                  <a:schemeClr val="tx1"/>
                </a:solidFill>
              </a:rPr>
              <a:t>        </a:t>
            </a:r>
            <a:r>
              <a:rPr lang="en-US" sz="1600" dirty="0" err="1">
                <a:solidFill>
                  <a:schemeClr val="tx1"/>
                </a:solidFill>
              </a:rPr>
              <a:t>MandatoryField</a:t>
            </a:r>
            <a:r>
              <a:rPr lang="en-US" sz="1600" dirty="0">
                <a:solidFill>
                  <a:schemeClr val="tx1"/>
                </a:solidFill>
              </a:rPr>
              <a:t>: true</a:t>
            </a:r>
          </a:p>
          <a:p>
            <a:r>
              <a:rPr lang="en-US" sz="1600" dirty="0">
                <a:solidFill>
                  <a:schemeClr val="tx1"/>
                </a:solidFill>
              </a:rPr>
              <a:t>      - </a:t>
            </a:r>
            <a:r>
              <a:rPr lang="en-US" sz="1600" dirty="0" err="1">
                <a:solidFill>
                  <a:schemeClr val="tx1"/>
                </a:solidFill>
              </a:rPr>
              <a:t>FieldName</a:t>
            </a:r>
            <a:r>
              <a:rPr lang="en-US" sz="1600" dirty="0">
                <a:solidFill>
                  <a:schemeClr val="tx1"/>
                </a:solidFill>
              </a:rPr>
              <a:t>: </a:t>
            </a:r>
            <a:r>
              <a:rPr lang="en-US" sz="1600" dirty="0" err="1">
                <a:solidFill>
                  <a:schemeClr val="tx1"/>
                </a:solidFill>
              </a:rPr>
              <a:t>imm</a:t>
            </a:r>
            <a:endParaRPr lang="en-US" sz="1600" dirty="0">
              <a:solidFill>
                <a:schemeClr val="tx1"/>
              </a:solidFill>
            </a:endParaRPr>
          </a:p>
          <a:p>
            <a:r>
              <a:rPr lang="en-US" sz="1600" dirty="0">
                <a:solidFill>
                  <a:schemeClr val="tx1"/>
                </a:solidFill>
              </a:rPr>
              <a:t>        </a:t>
            </a:r>
            <a:r>
              <a:rPr lang="en-US" sz="1600" dirty="0" err="1">
                <a:solidFill>
                  <a:schemeClr val="tx1"/>
                </a:solidFill>
              </a:rPr>
              <a:t>FieldType</a:t>
            </a:r>
            <a:r>
              <a:rPr lang="en-US" sz="1600" dirty="0">
                <a:solidFill>
                  <a:schemeClr val="tx1"/>
                </a:solidFill>
              </a:rPr>
              <a:t>: </a:t>
            </a:r>
            <a:r>
              <a:rPr lang="en-US" sz="1600" dirty="0" err="1">
                <a:solidFill>
                  <a:schemeClr val="tx1"/>
                </a:solidFill>
              </a:rPr>
              <a:t>CGInstImm</a:t>
            </a:r>
            <a:endParaRPr lang="en-US" sz="1600" dirty="0">
              <a:solidFill>
                <a:schemeClr val="tx1"/>
              </a:solidFill>
            </a:endParaRPr>
          </a:p>
          <a:p>
            <a:r>
              <a:rPr lang="en-US" sz="1600" dirty="0">
                <a:solidFill>
                  <a:schemeClr val="tx1"/>
                </a:solidFill>
              </a:rPr>
              <a:t>        </a:t>
            </a:r>
            <a:r>
              <a:rPr lang="en-US" sz="1600" dirty="0" err="1">
                <a:solidFill>
                  <a:schemeClr val="tx1"/>
                </a:solidFill>
              </a:rPr>
              <a:t>FieldWidth</a:t>
            </a:r>
            <a:r>
              <a:rPr lang="en-US" sz="1600" dirty="0">
                <a:solidFill>
                  <a:schemeClr val="tx1"/>
                </a:solidFill>
              </a:rPr>
              <a:t>: 7</a:t>
            </a:r>
          </a:p>
          <a:p>
            <a:r>
              <a:rPr lang="en-US" sz="1600" dirty="0">
                <a:solidFill>
                  <a:schemeClr val="tx1"/>
                </a:solidFill>
              </a:rPr>
              <a:t>        </a:t>
            </a:r>
            <a:r>
              <a:rPr lang="en-US" sz="1600" dirty="0" err="1">
                <a:solidFill>
                  <a:schemeClr val="tx1"/>
                </a:solidFill>
              </a:rPr>
              <a:t>StartBit</a:t>
            </a:r>
            <a:r>
              <a:rPr lang="en-US" sz="1600" dirty="0">
                <a:solidFill>
                  <a:schemeClr val="tx1"/>
                </a:solidFill>
              </a:rPr>
              <a:t>: 25</a:t>
            </a:r>
          </a:p>
          <a:p>
            <a:r>
              <a:rPr lang="en-US" sz="1600" dirty="0">
                <a:solidFill>
                  <a:schemeClr val="tx1"/>
                </a:solidFill>
              </a:rPr>
              <a:t>        </a:t>
            </a:r>
            <a:r>
              <a:rPr lang="en-US" sz="1600" dirty="0" err="1">
                <a:solidFill>
                  <a:schemeClr val="tx1"/>
                </a:solidFill>
              </a:rPr>
              <a:t>EndBit</a:t>
            </a:r>
            <a:r>
              <a:rPr lang="en-US" sz="1600" dirty="0">
                <a:solidFill>
                  <a:schemeClr val="tx1"/>
                </a:solidFill>
              </a:rPr>
              <a:t>: 31</a:t>
            </a:r>
          </a:p>
          <a:p>
            <a:r>
              <a:rPr lang="en-US" sz="1600" dirty="0">
                <a:solidFill>
                  <a:schemeClr val="tx1"/>
                </a:solidFill>
              </a:rPr>
              <a:t>        </a:t>
            </a:r>
            <a:r>
              <a:rPr lang="en-US" sz="1600" dirty="0" err="1">
                <a:solidFill>
                  <a:schemeClr val="tx1"/>
                </a:solidFill>
              </a:rPr>
              <a:t>MandatoryField</a:t>
            </a:r>
            <a:r>
              <a:rPr lang="en-US" sz="1600" dirty="0">
                <a:solidFill>
                  <a:schemeClr val="tx1"/>
                </a:solidFill>
              </a:rPr>
              <a:t>: false</a:t>
            </a:r>
          </a:p>
        </p:txBody>
      </p:sp>
    </p:spTree>
    <p:extLst>
      <p:ext uri="{BB962C8B-B14F-4D97-AF65-F5344CB8AC3E}">
        <p14:creationId xmlns:p14="http://schemas.microsoft.com/office/powerpoint/2010/main" val="3520394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5: Define the instruction format(s) cont.</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11" name="Rectangle 10">
            <a:extLst>
              <a:ext uri="{FF2B5EF4-FFF2-40B4-BE49-F238E27FC236}">
                <a16:creationId xmlns:a16="http://schemas.microsoft.com/office/drawing/2014/main" id="{FEA602C2-3FB2-B843-B935-792160303F66}"/>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/LEVEL1/Step5</a:t>
            </a:r>
            <a:endParaRPr lang="en-US" b="1" i="1" dirty="0">
              <a:solidFill>
                <a:schemeClr val="tx1"/>
              </a:solidFill>
            </a:endParaRPr>
          </a:p>
        </p:txBody>
      </p:sp>
      <p:sp>
        <p:nvSpPr>
          <p:cNvPr id="10" name="Content Placeholder 5">
            <a:extLst>
              <a:ext uri="{FF2B5EF4-FFF2-40B4-BE49-F238E27FC236}">
                <a16:creationId xmlns:a16="http://schemas.microsoft.com/office/drawing/2014/main" id="{EFBA1787-F4AB-DC47-8A7F-CE4DF6C052A5}"/>
              </a:ext>
            </a:extLst>
          </p:cNvPr>
          <p:cNvSpPr txBox="1">
            <a:spLocks/>
          </p:cNvSpPr>
          <p:nvPr/>
        </p:nvSpPr>
        <p:spPr>
          <a:xfrm>
            <a:off x="586931" y="1825625"/>
            <a:ext cx="10766869" cy="395014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Notes on defining instruction fields:</a:t>
            </a:r>
          </a:p>
          <a:p>
            <a:pPr lvl="1"/>
            <a:r>
              <a:rPr lang="en-US" dirty="0"/>
              <a:t>The tools support an unlimited number of formats</a:t>
            </a:r>
          </a:p>
          <a:p>
            <a:pPr lvl="1"/>
            <a:r>
              <a:rPr lang="en-US" dirty="0"/>
              <a:t>Use consistent naming conventions for your fields</a:t>
            </a:r>
          </a:p>
          <a:p>
            <a:pPr lvl="2"/>
            <a:r>
              <a:rPr lang="en-US" dirty="0"/>
              <a:t>You will utilize these downstream when defining each instruction</a:t>
            </a:r>
          </a:p>
          <a:p>
            <a:pPr lvl="1"/>
            <a:r>
              <a:rPr lang="en-US" dirty="0"/>
              <a:t>Single bit control fields are permitted</a:t>
            </a:r>
          </a:p>
          <a:p>
            <a:pPr lvl="2"/>
            <a:r>
              <a:rPr lang="en-US" dirty="0"/>
              <a:t>The </a:t>
            </a:r>
            <a:r>
              <a:rPr lang="en-US" i="1" dirty="0" err="1"/>
              <a:t>EncodingGapPass</a:t>
            </a:r>
            <a:r>
              <a:rPr lang="en-US" dirty="0"/>
              <a:t> will flag any formats that do not utilize every bit in the total encoding space</a:t>
            </a:r>
          </a:p>
          <a:p>
            <a:pPr lvl="2"/>
            <a:r>
              <a:rPr lang="en-US" dirty="0"/>
              <a:t>Even if bits are unused, its wise to mark them as fields in the format</a:t>
            </a:r>
          </a:p>
          <a:p>
            <a:pPr lvl="1"/>
            <a:r>
              <a:rPr lang="en-US" dirty="0"/>
              <a:t>Encoding fields are not bound to nibble/byte boundaries</a:t>
            </a:r>
          </a:p>
          <a:p>
            <a:pPr lvl="2"/>
            <a:r>
              <a:rPr lang="en-US" dirty="0"/>
              <a:t>The tools support arbitrarily complex encodings in non-byte aligned fields</a:t>
            </a:r>
          </a:p>
          <a:p>
            <a:pPr lvl="2"/>
            <a:r>
              <a:rPr lang="en-US" dirty="0"/>
              <a:t>Instruction fetches will always be on byte boundaries</a:t>
            </a:r>
          </a:p>
          <a:p>
            <a:pPr lvl="2"/>
            <a:r>
              <a:rPr lang="en-US" dirty="0"/>
              <a:t>Encoding orthogonal instruction formats in the final ELF binaries is more difficult and will waster space</a:t>
            </a:r>
          </a:p>
          <a:p>
            <a:pPr lvl="3"/>
            <a:r>
              <a:rPr lang="en-US" dirty="0"/>
              <a:t>EG, 129 bit instructions</a:t>
            </a:r>
          </a:p>
          <a:p>
            <a:pPr marL="457200" lvl="1" indent="0">
              <a:buNone/>
            </a:pPr>
            <a:endParaRPr lang="en-US" dirty="0"/>
          </a:p>
          <a:p>
            <a:pPr lvl="1"/>
            <a:endParaRPr lang="en-US" dirty="0"/>
          </a:p>
        </p:txBody>
      </p:sp>
    </p:spTree>
    <p:extLst>
      <p:ext uri="{BB962C8B-B14F-4D97-AF65-F5344CB8AC3E}">
        <p14:creationId xmlns:p14="http://schemas.microsoft.com/office/powerpoint/2010/main" val="22226575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5: Define the instruction format(s) cont.</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199" y="1825625"/>
            <a:ext cx="3756949" cy="3950142"/>
          </a:xfrm>
        </p:spPr>
        <p:txBody>
          <a:bodyPr>
            <a:normAutofit fontScale="92500" lnSpcReduction="10000"/>
          </a:bodyPr>
          <a:lstStyle/>
          <a:p>
            <a:r>
              <a:rPr lang="en-US" dirty="0"/>
              <a:t>Now that we have all our instruction set formats defined, lets rerun our analysis passes</a:t>
            </a:r>
          </a:p>
          <a:p>
            <a:r>
              <a:rPr lang="en-US" dirty="0"/>
              <a:t>Utilize the “</a:t>
            </a:r>
            <a:r>
              <a:rPr lang="en-US" dirty="0" err="1"/>
              <a:t>cgcli</a:t>
            </a:r>
            <a:r>
              <a:rPr lang="en-US" dirty="0"/>
              <a:t>” tool to run all of our passes</a:t>
            </a:r>
          </a:p>
          <a:p>
            <a:r>
              <a:rPr lang="en-US" dirty="0"/>
              <a:t>Everything passes!</a:t>
            </a:r>
          </a:p>
          <a:p>
            <a:pPr lvl="1"/>
            <a:r>
              <a:rPr lang="en-US" dirty="0"/>
              <a:t>Our register files are now dependencies within the instruction encodings!</a:t>
            </a:r>
          </a:p>
          <a:p>
            <a:endParaRPr lang="en-US" dirty="0"/>
          </a:p>
          <a:p>
            <a:endParaRPr lang="en-US" dirty="0"/>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/LEVEL1/Step5</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4699000" y="1441957"/>
            <a:ext cx="7246073" cy="715114"/>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tx1"/>
                </a:solidFill>
              </a:rPr>
              <a:t>$&gt; </a:t>
            </a:r>
            <a:r>
              <a:rPr lang="en-US" sz="1600" dirty="0" err="1">
                <a:solidFill>
                  <a:schemeClr val="tx1"/>
                </a:solidFill>
              </a:rPr>
              <a:t>cgcli</a:t>
            </a:r>
            <a:r>
              <a:rPr lang="en-US" sz="1600" dirty="0">
                <a:solidFill>
                  <a:schemeClr val="tx1"/>
                </a:solidFill>
              </a:rPr>
              <a:t> --</a:t>
            </a:r>
            <a:r>
              <a:rPr lang="en-US" sz="1600" dirty="0" err="1">
                <a:solidFill>
                  <a:schemeClr val="tx1"/>
                </a:solidFill>
              </a:rPr>
              <a:t>ir</a:t>
            </a:r>
            <a:r>
              <a:rPr lang="en-US" sz="1600" dirty="0">
                <a:solidFill>
                  <a:schemeClr val="tx1"/>
                </a:solidFill>
              </a:rPr>
              <a:t> ./</a:t>
            </a:r>
            <a:r>
              <a:rPr lang="en-US" sz="1600" dirty="0" err="1">
                <a:solidFill>
                  <a:schemeClr val="tx1"/>
                </a:solidFill>
              </a:rPr>
              <a:t>BasicRISC.yaml</a:t>
            </a:r>
            <a:r>
              <a:rPr lang="en-US" sz="1600" dirty="0">
                <a:solidFill>
                  <a:schemeClr val="tx1"/>
                </a:solidFill>
              </a:rPr>
              <a:t> --verify</a:t>
            </a:r>
          </a:p>
          <a:p>
            <a:r>
              <a:rPr lang="en-US" sz="1600" dirty="0">
                <a:solidFill>
                  <a:schemeClr val="tx1"/>
                </a:solidFill>
              </a:rPr>
              <a:t>$&gt; </a:t>
            </a:r>
            <a:r>
              <a:rPr lang="en-US" sz="1600" dirty="0" err="1">
                <a:solidFill>
                  <a:schemeClr val="tx1"/>
                </a:solidFill>
              </a:rPr>
              <a:t>cgcli</a:t>
            </a:r>
            <a:r>
              <a:rPr lang="en-US" sz="1600" dirty="0">
                <a:solidFill>
                  <a:schemeClr val="tx1"/>
                </a:solidFill>
              </a:rPr>
              <a:t> --</a:t>
            </a:r>
            <a:r>
              <a:rPr lang="en-US" sz="1600" dirty="0" err="1">
                <a:solidFill>
                  <a:schemeClr val="tx1"/>
                </a:solidFill>
              </a:rPr>
              <a:t>ir</a:t>
            </a:r>
            <a:r>
              <a:rPr lang="en-US" sz="1600" dirty="0">
                <a:solidFill>
                  <a:schemeClr val="tx1"/>
                </a:solidFill>
              </a:rPr>
              <a:t> ./</a:t>
            </a:r>
            <a:r>
              <a:rPr lang="en-US" sz="1600" dirty="0" err="1">
                <a:solidFill>
                  <a:schemeClr val="tx1"/>
                </a:solidFill>
              </a:rPr>
              <a:t>BasicRISC.yaml</a:t>
            </a:r>
            <a:r>
              <a:rPr lang="en-US" sz="1600" dirty="0">
                <a:solidFill>
                  <a:schemeClr val="tx1"/>
                </a:solidFill>
              </a:rPr>
              <a:t> --pass</a:t>
            </a:r>
            <a:endParaRPr lang="en-US" dirty="0">
              <a:solidFill>
                <a:schemeClr val="tx1"/>
              </a:solidFill>
            </a:endParaRPr>
          </a:p>
          <a:p>
            <a:endParaRPr lang="en-US" dirty="0">
              <a:solidFill>
                <a:schemeClr val="tx1"/>
              </a:solidFill>
            </a:endParaRPr>
          </a:p>
        </p:txBody>
      </p:sp>
      <p:pic>
        <p:nvPicPr>
          <p:cNvPr id="3" name="Picture 2">
            <a:extLst>
              <a:ext uri="{FF2B5EF4-FFF2-40B4-BE49-F238E27FC236}">
                <a16:creationId xmlns:a16="http://schemas.microsoft.com/office/drawing/2014/main" id="{20B42A29-1116-3344-943A-04EDDDC94219}"/>
              </a:ext>
            </a:extLst>
          </p:cNvPr>
          <p:cNvPicPr>
            <a:picLocks noChangeAspect="1"/>
          </p:cNvPicPr>
          <p:nvPr/>
        </p:nvPicPr>
        <p:blipFill>
          <a:blip r:embed="rId2"/>
          <a:stretch>
            <a:fillRect/>
          </a:stretch>
        </p:blipFill>
        <p:spPr>
          <a:xfrm>
            <a:off x="4699000" y="2164099"/>
            <a:ext cx="4587200" cy="3640480"/>
          </a:xfrm>
          <a:prstGeom prst="rect">
            <a:avLst/>
          </a:prstGeom>
        </p:spPr>
      </p:pic>
    </p:spTree>
    <p:extLst>
      <p:ext uri="{BB962C8B-B14F-4D97-AF65-F5344CB8AC3E}">
        <p14:creationId xmlns:p14="http://schemas.microsoft.com/office/powerpoint/2010/main" val="13487112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5: Define the instruction format(s) cont.</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/LEVEL1/Step5</a:t>
            </a:r>
            <a:endParaRPr lang="en-US" b="1" i="1" dirty="0">
              <a:solidFill>
                <a:schemeClr val="tx1"/>
              </a:solidFill>
            </a:endParaRPr>
          </a:p>
        </p:txBody>
      </p:sp>
      <p:pic>
        <p:nvPicPr>
          <p:cNvPr id="10" name="Picture 9">
            <a:extLst>
              <a:ext uri="{FF2B5EF4-FFF2-40B4-BE49-F238E27FC236}">
                <a16:creationId xmlns:a16="http://schemas.microsoft.com/office/drawing/2014/main" id="{61C11D29-AC76-3C4A-92FE-23EC7D9CB1C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4844085" y="-2580683"/>
            <a:ext cx="2503830" cy="11979337"/>
          </a:xfrm>
          <a:prstGeom prst="rect">
            <a:avLst/>
          </a:prstGeom>
        </p:spPr>
      </p:pic>
    </p:spTree>
    <p:extLst>
      <p:ext uri="{BB962C8B-B14F-4D97-AF65-F5344CB8AC3E}">
        <p14:creationId xmlns:p14="http://schemas.microsoft.com/office/powerpoint/2010/main" val="22328166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6: Define the instructions</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825625"/>
            <a:ext cx="3200400" cy="3950142"/>
          </a:xfrm>
        </p:spPr>
        <p:txBody>
          <a:bodyPr>
            <a:normAutofit fontScale="77500" lnSpcReduction="20000"/>
          </a:bodyPr>
          <a:lstStyle/>
          <a:p>
            <a:r>
              <a:rPr lang="en-US" dirty="0"/>
              <a:t>Now that we have our instruction formats completed, we need to define our instructions</a:t>
            </a:r>
          </a:p>
          <a:p>
            <a:r>
              <a:rPr lang="en-US" dirty="0"/>
              <a:t>Refer to the </a:t>
            </a:r>
            <a:r>
              <a:rPr lang="en-US" i="1" u="sng" dirty="0" err="1"/>
              <a:t>BasicRISCInstTable</a:t>
            </a:r>
            <a:r>
              <a:rPr lang="en-US" dirty="0"/>
              <a:t> documents in the LEVEL1 tutorial directory for a full listing of the instructions and their associated encoding values</a:t>
            </a:r>
          </a:p>
          <a:p>
            <a:r>
              <a:rPr lang="en-US" dirty="0"/>
              <a:t>Start by adding a top-level node block for </a:t>
            </a:r>
            <a:r>
              <a:rPr lang="en-US" i="1" u="sng" dirty="0" err="1"/>
              <a:t>Insts</a:t>
            </a:r>
            <a:endParaRPr lang="en-US" u="sng" dirty="0"/>
          </a:p>
          <a:p>
            <a:pPr lvl="1"/>
            <a:endParaRPr lang="en-US" dirty="0"/>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/LEVEL1/Step6</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7974957" y="1690688"/>
            <a:ext cx="3970116" cy="3911459"/>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chemeClr val="tx1"/>
                </a:solidFill>
              </a:rPr>
              <a:t>Insts</a:t>
            </a:r>
            <a:r>
              <a:rPr lang="en-US" dirty="0">
                <a:solidFill>
                  <a:schemeClr val="tx1"/>
                </a:solidFill>
              </a:rPr>
              <a:t>:</a:t>
            </a:r>
          </a:p>
          <a:p>
            <a:r>
              <a:rPr lang="en-US" dirty="0">
                <a:solidFill>
                  <a:schemeClr val="tx1"/>
                </a:solidFill>
              </a:rPr>
              <a:t>- Inst: add</a:t>
            </a:r>
          </a:p>
          <a:p>
            <a:r>
              <a:rPr lang="en-US" dirty="0">
                <a:solidFill>
                  <a:schemeClr val="tx1"/>
                </a:solidFill>
              </a:rPr>
              <a:t>    ISA: </a:t>
            </a:r>
            <a:r>
              <a:rPr lang="en-US" dirty="0" err="1">
                <a:solidFill>
                  <a:schemeClr val="tx1"/>
                </a:solidFill>
              </a:rPr>
              <a:t>BasicRISC.ISA</a:t>
            </a:r>
            <a:endParaRPr lang="en-US" dirty="0">
              <a:solidFill>
                <a:schemeClr val="tx1"/>
              </a:solidFill>
            </a:endParaRPr>
          </a:p>
          <a:p>
            <a:r>
              <a:rPr lang="en-US" dirty="0">
                <a:solidFill>
                  <a:schemeClr val="tx1"/>
                </a:solidFill>
              </a:rPr>
              <a:t>    </a:t>
            </a:r>
            <a:r>
              <a:rPr lang="en-US" dirty="0" err="1">
                <a:solidFill>
                  <a:schemeClr val="tx1"/>
                </a:solidFill>
              </a:rPr>
              <a:t>InstFormat</a:t>
            </a:r>
            <a:r>
              <a:rPr lang="en-US" dirty="0">
                <a:solidFill>
                  <a:schemeClr val="tx1"/>
                </a:solidFill>
              </a:rPr>
              <a:t>: </a:t>
            </a:r>
            <a:r>
              <a:rPr lang="en-US" dirty="0" err="1">
                <a:solidFill>
                  <a:schemeClr val="tx1"/>
                </a:solidFill>
              </a:rPr>
              <a:t>Arith.if</a:t>
            </a:r>
            <a:endParaRPr lang="en-US" dirty="0">
              <a:solidFill>
                <a:schemeClr val="tx1"/>
              </a:solidFill>
            </a:endParaRPr>
          </a:p>
          <a:p>
            <a:r>
              <a:rPr lang="en-US" dirty="0">
                <a:solidFill>
                  <a:schemeClr val="tx1"/>
                </a:solidFill>
              </a:rPr>
              <a:t>    Encodings:</a:t>
            </a:r>
          </a:p>
          <a:p>
            <a:r>
              <a:rPr lang="en-US" dirty="0">
                <a:solidFill>
                  <a:schemeClr val="tx1"/>
                </a:solidFill>
              </a:rPr>
              <a:t>      - </a:t>
            </a:r>
            <a:r>
              <a:rPr lang="en-US" dirty="0" err="1">
                <a:solidFill>
                  <a:schemeClr val="tx1"/>
                </a:solidFill>
              </a:rPr>
              <a:t>EncodingField</a:t>
            </a:r>
            <a:r>
              <a:rPr lang="en-US" dirty="0">
                <a:solidFill>
                  <a:schemeClr val="tx1"/>
                </a:solidFill>
              </a:rPr>
              <a:t>: </a:t>
            </a:r>
            <a:r>
              <a:rPr lang="en-US" dirty="0" err="1">
                <a:solidFill>
                  <a:schemeClr val="tx1"/>
                </a:solidFill>
              </a:rPr>
              <a:t>opc</a:t>
            </a:r>
            <a:endParaRPr lang="en-US" dirty="0">
              <a:solidFill>
                <a:schemeClr val="tx1"/>
              </a:solidFill>
            </a:endParaRPr>
          </a:p>
          <a:p>
            <a:r>
              <a:rPr lang="en-US" dirty="0">
                <a:solidFill>
                  <a:schemeClr val="tx1"/>
                </a:solidFill>
              </a:rPr>
              <a:t>        </a:t>
            </a:r>
            <a:r>
              <a:rPr lang="en-US" dirty="0" err="1">
                <a:solidFill>
                  <a:schemeClr val="tx1"/>
                </a:solidFill>
              </a:rPr>
              <a:t>EncodingWidth</a:t>
            </a:r>
            <a:r>
              <a:rPr lang="en-US" dirty="0">
                <a:solidFill>
                  <a:schemeClr val="tx1"/>
                </a:solidFill>
              </a:rPr>
              <a:t>: 5</a:t>
            </a:r>
          </a:p>
          <a:p>
            <a:r>
              <a:rPr lang="en-US" dirty="0">
                <a:solidFill>
                  <a:schemeClr val="tx1"/>
                </a:solidFill>
              </a:rPr>
              <a:t>        </a:t>
            </a:r>
            <a:r>
              <a:rPr lang="en-US" dirty="0" err="1">
                <a:solidFill>
                  <a:schemeClr val="tx1"/>
                </a:solidFill>
              </a:rPr>
              <a:t>EncodingValue</a:t>
            </a:r>
            <a:r>
              <a:rPr lang="en-US" dirty="0">
                <a:solidFill>
                  <a:schemeClr val="tx1"/>
                </a:solidFill>
              </a:rPr>
              <a:t>: 0</a:t>
            </a:r>
          </a:p>
          <a:p>
            <a:r>
              <a:rPr lang="en-US" dirty="0">
                <a:solidFill>
                  <a:schemeClr val="tx1"/>
                </a:solidFill>
              </a:rPr>
              <a:t>      - </a:t>
            </a:r>
            <a:r>
              <a:rPr lang="en-US" dirty="0" err="1">
                <a:solidFill>
                  <a:schemeClr val="tx1"/>
                </a:solidFill>
              </a:rPr>
              <a:t>EncodingField</a:t>
            </a:r>
            <a:r>
              <a:rPr lang="en-US" dirty="0">
                <a:solidFill>
                  <a:schemeClr val="tx1"/>
                </a:solidFill>
              </a:rPr>
              <a:t>: </a:t>
            </a:r>
            <a:r>
              <a:rPr lang="en-US" dirty="0" err="1">
                <a:solidFill>
                  <a:schemeClr val="tx1"/>
                </a:solidFill>
              </a:rPr>
              <a:t>func</a:t>
            </a:r>
            <a:endParaRPr lang="en-US" dirty="0">
              <a:solidFill>
                <a:schemeClr val="tx1"/>
              </a:solidFill>
            </a:endParaRPr>
          </a:p>
          <a:p>
            <a:r>
              <a:rPr lang="en-US" dirty="0">
                <a:solidFill>
                  <a:schemeClr val="tx1"/>
                </a:solidFill>
              </a:rPr>
              <a:t>        </a:t>
            </a:r>
            <a:r>
              <a:rPr lang="en-US" dirty="0" err="1">
                <a:solidFill>
                  <a:schemeClr val="tx1"/>
                </a:solidFill>
              </a:rPr>
              <a:t>EncodingWidth</a:t>
            </a:r>
            <a:r>
              <a:rPr lang="en-US" dirty="0">
                <a:solidFill>
                  <a:schemeClr val="tx1"/>
                </a:solidFill>
              </a:rPr>
              <a:t>: 5</a:t>
            </a:r>
          </a:p>
          <a:p>
            <a:r>
              <a:rPr lang="en-US" dirty="0">
                <a:solidFill>
                  <a:schemeClr val="tx1"/>
                </a:solidFill>
              </a:rPr>
              <a:t>        </a:t>
            </a:r>
            <a:r>
              <a:rPr lang="en-US" dirty="0" err="1">
                <a:solidFill>
                  <a:schemeClr val="tx1"/>
                </a:solidFill>
              </a:rPr>
              <a:t>EncodingValue</a:t>
            </a:r>
            <a:r>
              <a:rPr lang="en-US" dirty="0">
                <a:solidFill>
                  <a:schemeClr val="tx1"/>
                </a:solidFill>
              </a:rPr>
              <a:t>: 0</a:t>
            </a:r>
          </a:p>
          <a:p>
            <a:r>
              <a:rPr lang="en-US" dirty="0">
                <a:solidFill>
                  <a:schemeClr val="tx1"/>
                </a:solidFill>
              </a:rPr>
              <a:t>      - </a:t>
            </a:r>
            <a:r>
              <a:rPr lang="en-US" dirty="0" err="1">
                <a:solidFill>
                  <a:schemeClr val="tx1"/>
                </a:solidFill>
              </a:rPr>
              <a:t>EncodingField</a:t>
            </a:r>
            <a:r>
              <a:rPr lang="en-US" dirty="0">
                <a:solidFill>
                  <a:schemeClr val="tx1"/>
                </a:solidFill>
              </a:rPr>
              <a:t>: </a:t>
            </a:r>
            <a:r>
              <a:rPr lang="en-US" dirty="0" err="1">
                <a:solidFill>
                  <a:schemeClr val="tx1"/>
                </a:solidFill>
              </a:rPr>
              <a:t>imm</a:t>
            </a:r>
            <a:endParaRPr lang="en-US" dirty="0">
              <a:solidFill>
                <a:schemeClr val="tx1"/>
              </a:solidFill>
            </a:endParaRPr>
          </a:p>
          <a:p>
            <a:r>
              <a:rPr lang="en-US" dirty="0">
                <a:solidFill>
                  <a:schemeClr val="tx1"/>
                </a:solidFill>
              </a:rPr>
              <a:t>        </a:t>
            </a:r>
            <a:r>
              <a:rPr lang="en-US" dirty="0" err="1">
                <a:solidFill>
                  <a:schemeClr val="tx1"/>
                </a:solidFill>
              </a:rPr>
              <a:t>EncodingWidth</a:t>
            </a:r>
            <a:r>
              <a:rPr lang="en-US" dirty="0">
                <a:solidFill>
                  <a:schemeClr val="tx1"/>
                </a:solidFill>
              </a:rPr>
              <a:t>: 7</a:t>
            </a:r>
          </a:p>
          <a:p>
            <a:r>
              <a:rPr lang="en-US" dirty="0">
                <a:solidFill>
                  <a:schemeClr val="tx1"/>
                </a:solidFill>
              </a:rPr>
              <a:t>        </a:t>
            </a:r>
            <a:r>
              <a:rPr lang="en-US" dirty="0" err="1">
                <a:solidFill>
                  <a:schemeClr val="tx1"/>
                </a:solidFill>
              </a:rPr>
              <a:t>EncodingValue</a:t>
            </a:r>
            <a:r>
              <a:rPr lang="en-US" dirty="0">
                <a:solidFill>
                  <a:schemeClr val="tx1"/>
                </a:solidFill>
              </a:rPr>
              <a:t>: 0</a:t>
            </a:r>
          </a:p>
          <a:p>
            <a:endParaRPr lang="en-US" dirty="0">
              <a:solidFill>
                <a:schemeClr val="tx1"/>
              </a:solidFill>
            </a:endParaRPr>
          </a:p>
        </p:txBody>
      </p:sp>
      <p:sp>
        <p:nvSpPr>
          <p:cNvPr id="9" name="Content Placeholder 5">
            <a:extLst>
              <a:ext uri="{FF2B5EF4-FFF2-40B4-BE49-F238E27FC236}">
                <a16:creationId xmlns:a16="http://schemas.microsoft.com/office/drawing/2014/main" id="{A1165C70-FA61-A248-A43E-941CF943E980}"/>
              </a:ext>
            </a:extLst>
          </p:cNvPr>
          <p:cNvSpPr txBox="1">
            <a:spLocks/>
          </p:cNvSpPr>
          <p:nvPr/>
        </p:nvSpPr>
        <p:spPr>
          <a:xfrm>
            <a:off x="4038600" y="1825625"/>
            <a:ext cx="3200400" cy="395014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Parameters:</a:t>
            </a:r>
          </a:p>
          <a:p>
            <a:pPr lvl="1"/>
            <a:r>
              <a:rPr lang="en-US" i="1" u="sng" dirty="0"/>
              <a:t>ISA</a:t>
            </a:r>
            <a:r>
              <a:rPr lang="en-US" dirty="0"/>
              <a:t>: Defines the instruction set that this instruction resides within (Step 4)</a:t>
            </a:r>
          </a:p>
          <a:p>
            <a:pPr lvl="1"/>
            <a:r>
              <a:rPr lang="en-US" i="1" u="sng" dirty="0" err="1"/>
              <a:t>InstFormat</a:t>
            </a:r>
            <a:r>
              <a:rPr lang="en-US" dirty="0"/>
              <a:t>: Defines the instruction format utilized to encode this instruction (Step 5)</a:t>
            </a:r>
          </a:p>
          <a:p>
            <a:pPr lvl="1"/>
            <a:r>
              <a:rPr lang="en-US" i="1" u="sng" dirty="0"/>
              <a:t>Encodings</a:t>
            </a:r>
            <a:r>
              <a:rPr lang="en-US" dirty="0"/>
              <a:t>: Defines the set of encodings uniquely identifying this instruction</a:t>
            </a:r>
          </a:p>
          <a:p>
            <a:pPr lvl="1"/>
            <a:endParaRPr lang="en-US" dirty="0"/>
          </a:p>
        </p:txBody>
      </p:sp>
    </p:spTree>
    <p:extLst>
      <p:ext uri="{BB962C8B-B14F-4D97-AF65-F5344CB8AC3E}">
        <p14:creationId xmlns:p14="http://schemas.microsoft.com/office/powerpoint/2010/main" val="432350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Up Arrow 38">
            <a:extLst>
              <a:ext uri="{FF2B5EF4-FFF2-40B4-BE49-F238E27FC236}">
                <a16:creationId xmlns:a16="http://schemas.microsoft.com/office/drawing/2014/main" id="{E99EC52F-53F6-E347-9629-BF58384531FA}"/>
              </a:ext>
            </a:extLst>
          </p:cNvPr>
          <p:cNvSpPr/>
          <p:nvPr/>
        </p:nvSpPr>
        <p:spPr>
          <a:xfrm>
            <a:off x="425522" y="5460475"/>
            <a:ext cx="1629635" cy="1228403"/>
          </a:xfrm>
          <a:prstGeom prst="upArrow">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10800000" scaled="1"/>
            <a:tileRec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89FC64C0-FB0B-E846-9E19-107D60ACE166}"/>
              </a:ext>
            </a:extLst>
          </p:cNvPr>
          <p:cNvSpPr>
            <a:spLocks noGrp="1"/>
          </p:cNvSpPr>
          <p:nvPr>
            <p:ph type="title"/>
          </p:nvPr>
        </p:nvSpPr>
        <p:spPr/>
        <p:txBody>
          <a:bodyPr/>
          <a:lstStyle/>
          <a:p>
            <a:r>
              <a:rPr lang="en-US" dirty="0"/>
              <a:t>System Architect Design Flow</a:t>
            </a:r>
          </a:p>
        </p:txBody>
      </p:sp>
      <p:sp>
        <p:nvSpPr>
          <p:cNvPr id="4" name="Footer Placeholder 3">
            <a:extLst>
              <a:ext uri="{FF2B5EF4-FFF2-40B4-BE49-F238E27FC236}">
                <a16:creationId xmlns:a16="http://schemas.microsoft.com/office/drawing/2014/main" id="{4A80654E-2B07-5E4D-9A65-B0A636E18E1A}"/>
              </a:ext>
            </a:extLst>
          </p:cNvPr>
          <p:cNvSpPr>
            <a:spLocks noGrp="1"/>
          </p:cNvSpPr>
          <p:nvPr>
            <p:ph type="ftr" sz="quarter" idx="11"/>
          </p:nvPr>
        </p:nvSpPr>
        <p:spPr/>
        <p:txBody>
          <a:bodyPr/>
          <a:lstStyle/>
          <a:p>
            <a:r>
              <a:rPr lang="en-US" dirty="0"/>
              <a:t>Tactical Computing Laboratories</a:t>
            </a:r>
          </a:p>
        </p:txBody>
      </p:sp>
      <p:sp>
        <p:nvSpPr>
          <p:cNvPr id="5" name="Rectangle 4">
            <a:extLst>
              <a:ext uri="{FF2B5EF4-FFF2-40B4-BE49-F238E27FC236}">
                <a16:creationId xmlns:a16="http://schemas.microsoft.com/office/drawing/2014/main" id="{B3951D5A-0920-C247-A1DA-15F8CD83E450}"/>
              </a:ext>
            </a:extLst>
          </p:cNvPr>
          <p:cNvSpPr/>
          <p:nvPr/>
        </p:nvSpPr>
        <p:spPr>
          <a:xfrm>
            <a:off x="259492" y="4568611"/>
            <a:ext cx="1952368" cy="81893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Design Input</a:t>
            </a:r>
          </a:p>
        </p:txBody>
      </p:sp>
      <p:sp>
        <p:nvSpPr>
          <p:cNvPr id="6" name="Rectangle 5">
            <a:extLst>
              <a:ext uri="{FF2B5EF4-FFF2-40B4-BE49-F238E27FC236}">
                <a16:creationId xmlns:a16="http://schemas.microsoft.com/office/drawing/2014/main" id="{6135230C-0C0E-E04C-A655-2EED7C6B19EC}"/>
              </a:ext>
            </a:extLst>
          </p:cNvPr>
          <p:cNvSpPr/>
          <p:nvPr/>
        </p:nvSpPr>
        <p:spPr>
          <a:xfrm>
            <a:off x="2450757" y="4568610"/>
            <a:ext cx="910281" cy="81893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IR</a:t>
            </a:r>
          </a:p>
        </p:txBody>
      </p:sp>
      <p:sp>
        <p:nvSpPr>
          <p:cNvPr id="7" name="Rectangle 6">
            <a:extLst>
              <a:ext uri="{FF2B5EF4-FFF2-40B4-BE49-F238E27FC236}">
                <a16:creationId xmlns:a16="http://schemas.microsoft.com/office/drawing/2014/main" id="{C9E4F516-CB9E-1E44-83DE-1778A821E234}"/>
              </a:ext>
            </a:extLst>
          </p:cNvPr>
          <p:cNvSpPr/>
          <p:nvPr/>
        </p:nvSpPr>
        <p:spPr>
          <a:xfrm>
            <a:off x="3599935" y="4568610"/>
            <a:ext cx="1952368" cy="81893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Verification</a:t>
            </a:r>
          </a:p>
        </p:txBody>
      </p:sp>
      <p:sp>
        <p:nvSpPr>
          <p:cNvPr id="8" name="Rectangle 7">
            <a:extLst>
              <a:ext uri="{FF2B5EF4-FFF2-40B4-BE49-F238E27FC236}">
                <a16:creationId xmlns:a16="http://schemas.microsoft.com/office/drawing/2014/main" id="{B08745E1-B06E-D64A-8B8A-6F5175E88AB9}"/>
              </a:ext>
            </a:extLst>
          </p:cNvPr>
          <p:cNvSpPr/>
          <p:nvPr/>
        </p:nvSpPr>
        <p:spPr>
          <a:xfrm>
            <a:off x="5791200" y="4568610"/>
            <a:ext cx="1952368" cy="81893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Code Generation</a:t>
            </a:r>
          </a:p>
        </p:txBody>
      </p:sp>
      <p:sp>
        <p:nvSpPr>
          <p:cNvPr id="9" name="Rectangle 8">
            <a:extLst>
              <a:ext uri="{FF2B5EF4-FFF2-40B4-BE49-F238E27FC236}">
                <a16:creationId xmlns:a16="http://schemas.microsoft.com/office/drawing/2014/main" id="{988E7549-209B-9B43-B999-0A653B50E0B2}"/>
              </a:ext>
            </a:extLst>
          </p:cNvPr>
          <p:cNvSpPr/>
          <p:nvPr/>
        </p:nvSpPr>
        <p:spPr>
          <a:xfrm>
            <a:off x="8227542" y="3749675"/>
            <a:ext cx="1952368" cy="81893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Chisel HDL</a:t>
            </a:r>
          </a:p>
        </p:txBody>
      </p:sp>
      <p:sp>
        <p:nvSpPr>
          <p:cNvPr id="10" name="Rectangle 9">
            <a:extLst>
              <a:ext uri="{FF2B5EF4-FFF2-40B4-BE49-F238E27FC236}">
                <a16:creationId xmlns:a16="http://schemas.microsoft.com/office/drawing/2014/main" id="{9828044C-0B9E-A04C-92CB-E8DF7FC318D5}"/>
              </a:ext>
            </a:extLst>
          </p:cNvPr>
          <p:cNvSpPr/>
          <p:nvPr/>
        </p:nvSpPr>
        <p:spPr>
          <a:xfrm>
            <a:off x="8215185" y="5384155"/>
            <a:ext cx="1952368" cy="81893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LLVM Compiler</a:t>
            </a:r>
          </a:p>
        </p:txBody>
      </p:sp>
      <p:sp>
        <p:nvSpPr>
          <p:cNvPr id="11" name="Rectangle 10">
            <a:extLst>
              <a:ext uri="{FF2B5EF4-FFF2-40B4-BE49-F238E27FC236}">
                <a16:creationId xmlns:a16="http://schemas.microsoft.com/office/drawing/2014/main" id="{E7469639-C8F3-194F-ADEB-D8769CE88F04}"/>
              </a:ext>
            </a:extLst>
          </p:cNvPr>
          <p:cNvSpPr/>
          <p:nvPr/>
        </p:nvSpPr>
        <p:spPr>
          <a:xfrm>
            <a:off x="10661823" y="2930740"/>
            <a:ext cx="1388076" cy="81893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Verilog</a:t>
            </a:r>
          </a:p>
        </p:txBody>
      </p:sp>
      <p:sp>
        <p:nvSpPr>
          <p:cNvPr id="12" name="Rectangle 11">
            <a:extLst>
              <a:ext uri="{FF2B5EF4-FFF2-40B4-BE49-F238E27FC236}">
                <a16:creationId xmlns:a16="http://schemas.microsoft.com/office/drawing/2014/main" id="{C2D9801F-EF8E-9E43-AB83-8EF49F831F4C}"/>
              </a:ext>
            </a:extLst>
          </p:cNvPr>
          <p:cNvSpPr/>
          <p:nvPr/>
        </p:nvSpPr>
        <p:spPr>
          <a:xfrm>
            <a:off x="10661823" y="4565220"/>
            <a:ext cx="1388076" cy="81893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C++ Simulator</a:t>
            </a:r>
          </a:p>
        </p:txBody>
      </p:sp>
      <p:pic>
        <p:nvPicPr>
          <p:cNvPr id="14" name="Graphic 13" descr="User">
            <a:extLst>
              <a:ext uri="{FF2B5EF4-FFF2-40B4-BE49-F238E27FC236}">
                <a16:creationId xmlns:a16="http://schemas.microsoft.com/office/drawing/2014/main" id="{4411CD77-3EF6-4C42-9985-DE6BC32BB16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5729" y="5614449"/>
            <a:ext cx="914400" cy="914400"/>
          </a:xfrm>
          <a:prstGeom prst="rect">
            <a:avLst/>
          </a:prstGeom>
        </p:spPr>
      </p:pic>
      <p:cxnSp>
        <p:nvCxnSpPr>
          <p:cNvPr id="16" name="Straight Arrow Connector 15">
            <a:extLst>
              <a:ext uri="{FF2B5EF4-FFF2-40B4-BE49-F238E27FC236}">
                <a16:creationId xmlns:a16="http://schemas.microsoft.com/office/drawing/2014/main" id="{18DADC4F-4439-5C48-99A0-0F167DA98A2D}"/>
              </a:ext>
            </a:extLst>
          </p:cNvPr>
          <p:cNvCxnSpPr>
            <a:stCxn id="5" idx="3"/>
            <a:endCxn id="6" idx="1"/>
          </p:cNvCxnSpPr>
          <p:nvPr/>
        </p:nvCxnSpPr>
        <p:spPr>
          <a:xfrm flipV="1">
            <a:off x="2211860" y="4978078"/>
            <a:ext cx="238897" cy="1"/>
          </a:xfrm>
          <a:prstGeom prst="straightConnector1">
            <a:avLst/>
          </a:prstGeom>
          <a:ln w="5715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86D76647-570E-FF42-AC48-694AC84673D5}"/>
              </a:ext>
            </a:extLst>
          </p:cNvPr>
          <p:cNvCxnSpPr>
            <a:cxnSpLocks/>
            <a:stCxn id="6" idx="3"/>
            <a:endCxn id="7" idx="1"/>
          </p:cNvCxnSpPr>
          <p:nvPr/>
        </p:nvCxnSpPr>
        <p:spPr>
          <a:xfrm>
            <a:off x="3361038" y="4978078"/>
            <a:ext cx="238897" cy="0"/>
          </a:xfrm>
          <a:prstGeom prst="straightConnector1">
            <a:avLst/>
          </a:prstGeom>
          <a:ln w="5715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9C83EE24-E67C-B54F-AA27-53228826F800}"/>
              </a:ext>
            </a:extLst>
          </p:cNvPr>
          <p:cNvCxnSpPr>
            <a:cxnSpLocks/>
            <a:stCxn id="7" idx="3"/>
            <a:endCxn id="8" idx="1"/>
          </p:cNvCxnSpPr>
          <p:nvPr/>
        </p:nvCxnSpPr>
        <p:spPr>
          <a:xfrm>
            <a:off x="5552303" y="4978078"/>
            <a:ext cx="238897" cy="0"/>
          </a:xfrm>
          <a:prstGeom prst="straightConnector1">
            <a:avLst/>
          </a:prstGeom>
          <a:ln w="5715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8" name="Elbow Connector 27">
            <a:extLst>
              <a:ext uri="{FF2B5EF4-FFF2-40B4-BE49-F238E27FC236}">
                <a16:creationId xmlns:a16="http://schemas.microsoft.com/office/drawing/2014/main" id="{B59BC043-399C-8347-81C4-5E63B600EF65}"/>
              </a:ext>
            </a:extLst>
          </p:cNvPr>
          <p:cNvCxnSpPr>
            <a:stCxn id="8" idx="3"/>
            <a:endCxn id="10" idx="1"/>
          </p:cNvCxnSpPr>
          <p:nvPr/>
        </p:nvCxnSpPr>
        <p:spPr>
          <a:xfrm>
            <a:off x="7743568" y="4978078"/>
            <a:ext cx="471617" cy="815545"/>
          </a:xfrm>
          <a:prstGeom prst="bentConnector3">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04F1A4C8-6904-5349-85B1-E3CA1F2559A6}"/>
              </a:ext>
            </a:extLst>
          </p:cNvPr>
          <p:cNvCxnSpPr>
            <a:cxnSpLocks/>
            <a:stCxn id="8" idx="3"/>
            <a:endCxn id="9" idx="1"/>
          </p:cNvCxnSpPr>
          <p:nvPr/>
        </p:nvCxnSpPr>
        <p:spPr>
          <a:xfrm flipV="1">
            <a:off x="7743568" y="4159143"/>
            <a:ext cx="483974" cy="818935"/>
          </a:xfrm>
          <a:prstGeom prst="bent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F6103056-E6A6-404F-A57D-AB6D98F7BC6B}"/>
              </a:ext>
            </a:extLst>
          </p:cNvPr>
          <p:cNvCxnSpPr>
            <a:cxnSpLocks/>
            <a:stCxn id="9" idx="3"/>
            <a:endCxn id="11" idx="1"/>
          </p:cNvCxnSpPr>
          <p:nvPr/>
        </p:nvCxnSpPr>
        <p:spPr>
          <a:xfrm flipV="1">
            <a:off x="10179910" y="3340208"/>
            <a:ext cx="481913" cy="818935"/>
          </a:xfrm>
          <a:prstGeom prst="bent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839BED53-10EF-B34B-84E7-DF5285E5B13D}"/>
              </a:ext>
            </a:extLst>
          </p:cNvPr>
          <p:cNvCxnSpPr>
            <a:cxnSpLocks/>
            <a:stCxn id="9" idx="3"/>
            <a:endCxn id="12" idx="1"/>
          </p:cNvCxnSpPr>
          <p:nvPr/>
        </p:nvCxnSpPr>
        <p:spPr>
          <a:xfrm>
            <a:off x="10179910" y="4159143"/>
            <a:ext cx="481913" cy="815545"/>
          </a:xfrm>
          <a:prstGeom prst="bent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9C9D0CE-C1F9-EE4F-A587-248BCFEA8874}"/>
              </a:ext>
            </a:extLst>
          </p:cNvPr>
          <p:cNvSpPr txBox="1"/>
          <p:nvPr/>
        </p:nvSpPr>
        <p:spPr>
          <a:xfrm>
            <a:off x="878399" y="6356350"/>
            <a:ext cx="749060" cy="369332"/>
          </a:xfrm>
          <a:prstGeom prst="rect">
            <a:avLst/>
          </a:prstGeom>
          <a:noFill/>
        </p:spPr>
        <p:txBody>
          <a:bodyPr wrap="square" rtlCol="0">
            <a:spAutoFit/>
          </a:bodyPr>
          <a:lstStyle/>
          <a:p>
            <a:pPr algn="ctr"/>
            <a:r>
              <a:rPr lang="en-US" dirty="0"/>
              <a:t>User</a:t>
            </a:r>
          </a:p>
        </p:txBody>
      </p:sp>
      <p:cxnSp>
        <p:nvCxnSpPr>
          <p:cNvPr id="46" name="Curved Connector 45">
            <a:extLst>
              <a:ext uri="{FF2B5EF4-FFF2-40B4-BE49-F238E27FC236}">
                <a16:creationId xmlns:a16="http://schemas.microsoft.com/office/drawing/2014/main" id="{B8598236-EE18-D94F-8384-AC9D9EEE18BA}"/>
              </a:ext>
            </a:extLst>
          </p:cNvPr>
          <p:cNvCxnSpPr>
            <a:cxnSpLocks/>
            <a:stCxn id="7" idx="3"/>
            <a:endCxn id="6" idx="2"/>
          </p:cNvCxnSpPr>
          <p:nvPr/>
        </p:nvCxnSpPr>
        <p:spPr>
          <a:xfrm flipH="1">
            <a:off x="2905898" y="4978078"/>
            <a:ext cx="2646405" cy="409467"/>
          </a:xfrm>
          <a:prstGeom prst="curvedConnector4">
            <a:avLst>
              <a:gd name="adj1" fmla="val -4903"/>
              <a:gd name="adj2" fmla="val 255416"/>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D54A107-01C8-B944-BC2A-C6877F32923F}"/>
              </a:ext>
            </a:extLst>
          </p:cNvPr>
          <p:cNvSpPr txBox="1"/>
          <p:nvPr/>
        </p:nvSpPr>
        <p:spPr>
          <a:xfrm>
            <a:off x="262038" y="1371253"/>
            <a:ext cx="1952368" cy="1384995"/>
          </a:xfrm>
          <a:prstGeom prst="rect">
            <a:avLst/>
          </a:prstGeom>
          <a:noFill/>
          <a:ln>
            <a:solidFill>
              <a:schemeClr val="tx1"/>
            </a:solidFill>
          </a:ln>
        </p:spPr>
        <p:txBody>
          <a:bodyPr wrap="square" rtlCol="0">
            <a:spAutoFit/>
          </a:bodyPr>
          <a:lstStyle/>
          <a:p>
            <a:r>
              <a:rPr lang="en-US" sz="1400" dirty="0"/>
              <a:t>The user inputs their design using the GUI or text editor.  This includes the design parameters and logic for each instruction</a:t>
            </a:r>
          </a:p>
        </p:txBody>
      </p:sp>
      <p:sp>
        <p:nvSpPr>
          <p:cNvPr id="51" name="TextBox 50">
            <a:extLst>
              <a:ext uri="{FF2B5EF4-FFF2-40B4-BE49-F238E27FC236}">
                <a16:creationId xmlns:a16="http://schemas.microsoft.com/office/drawing/2014/main" id="{4603492F-85CC-994F-B617-4FEB46A7B165}"/>
              </a:ext>
            </a:extLst>
          </p:cNvPr>
          <p:cNvSpPr txBox="1"/>
          <p:nvPr/>
        </p:nvSpPr>
        <p:spPr>
          <a:xfrm>
            <a:off x="2144805" y="2756248"/>
            <a:ext cx="1522184" cy="1384995"/>
          </a:xfrm>
          <a:prstGeom prst="rect">
            <a:avLst/>
          </a:prstGeom>
          <a:noFill/>
          <a:ln>
            <a:solidFill>
              <a:schemeClr val="tx1"/>
            </a:solidFill>
          </a:ln>
        </p:spPr>
        <p:txBody>
          <a:bodyPr wrap="square" rtlCol="0">
            <a:spAutoFit/>
          </a:bodyPr>
          <a:lstStyle/>
          <a:p>
            <a:r>
              <a:rPr lang="en-US" sz="1400" dirty="0"/>
              <a:t>The design input is stored in the </a:t>
            </a:r>
            <a:r>
              <a:rPr lang="en-US" sz="1400" b="1" dirty="0" err="1"/>
              <a:t>CoreGen</a:t>
            </a:r>
            <a:r>
              <a:rPr lang="en-US" sz="1400" dirty="0"/>
              <a:t> intermediate representation (IR)</a:t>
            </a:r>
          </a:p>
        </p:txBody>
      </p:sp>
      <p:sp>
        <p:nvSpPr>
          <p:cNvPr id="52" name="TextBox 51">
            <a:extLst>
              <a:ext uri="{FF2B5EF4-FFF2-40B4-BE49-F238E27FC236}">
                <a16:creationId xmlns:a16="http://schemas.microsoft.com/office/drawing/2014/main" id="{84AE3898-B7E6-1840-B01D-0DEEF3D56874}"/>
              </a:ext>
            </a:extLst>
          </p:cNvPr>
          <p:cNvSpPr txBox="1"/>
          <p:nvPr/>
        </p:nvSpPr>
        <p:spPr>
          <a:xfrm>
            <a:off x="3188044" y="1375552"/>
            <a:ext cx="2765366" cy="1384995"/>
          </a:xfrm>
          <a:prstGeom prst="rect">
            <a:avLst/>
          </a:prstGeom>
          <a:noFill/>
          <a:ln>
            <a:solidFill>
              <a:schemeClr val="tx1"/>
            </a:solidFill>
          </a:ln>
        </p:spPr>
        <p:txBody>
          <a:bodyPr wrap="square" rtlCol="0">
            <a:spAutoFit/>
          </a:bodyPr>
          <a:lstStyle/>
          <a:p>
            <a:r>
              <a:rPr lang="en-US" sz="1400" dirty="0"/>
              <a:t>The user then executes verification passes against the design in order to ensure the design is correct and optimal.  Users have the option of executing special passes to generate design documentation</a:t>
            </a:r>
          </a:p>
        </p:txBody>
      </p:sp>
      <p:sp>
        <p:nvSpPr>
          <p:cNvPr id="53" name="TextBox 52">
            <a:extLst>
              <a:ext uri="{FF2B5EF4-FFF2-40B4-BE49-F238E27FC236}">
                <a16:creationId xmlns:a16="http://schemas.microsoft.com/office/drawing/2014/main" id="{7D4014AA-56AF-5147-AF3A-0F812BD3C16C}"/>
              </a:ext>
            </a:extLst>
          </p:cNvPr>
          <p:cNvSpPr txBox="1"/>
          <p:nvPr/>
        </p:nvSpPr>
        <p:spPr>
          <a:xfrm>
            <a:off x="5659155" y="3104935"/>
            <a:ext cx="2195626" cy="1169551"/>
          </a:xfrm>
          <a:prstGeom prst="rect">
            <a:avLst/>
          </a:prstGeom>
          <a:noFill/>
          <a:ln>
            <a:solidFill>
              <a:schemeClr val="tx1"/>
            </a:solidFill>
          </a:ln>
        </p:spPr>
        <p:txBody>
          <a:bodyPr wrap="square" rtlCol="0">
            <a:spAutoFit/>
          </a:bodyPr>
          <a:lstStyle/>
          <a:p>
            <a:r>
              <a:rPr lang="en-US" sz="1400" dirty="0"/>
              <a:t>The user executes the </a:t>
            </a:r>
            <a:r>
              <a:rPr lang="en-US" sz="1400" dirty="0" err="1"/>
              <a:t>codegen</a:t>
            </a:r>
            <a:r>
              <a:rPr lang="en-US" sz="1400" dirty="0"/>
              <a:t> in order to generate the Chisel HDL and/or the LLVM compiler for the target design</a:t>
            </a:r>
          </a:p>
        </p:txBody>
      </p:sp>
      <p:sp>
        <p:nvSpPr>
          <p:cNvPr id="54" name="TextBox 53">
            <a:extLst>
              <a:ext uri="{FF2B5EF4-FFF2-40B4-BE49-F238E27FC236}">
                <a16:creationId xmlns:a16="http://schemas.microsoft.com/office/drawing/2014/main" id="{F100817C-09B0-7B46-98B7-95C0A2195C91}"/>
              </a:ext>
            </a:extLst>
          </p:cNvPr>
          <p:cNvSpPr txBox="1"/>
          <p:nvPr/>
        </p:nvSpPr>
        <p:spPr>
          <a:xfrm>
            <a:off x="8105913" y="1289053"/>
            <a:ext cx="2195626" cy="1815882"/>
          </a:xfrm>
          <a:prstGeom prst="rect">
            <a:avLst/>
          </a:prstGeom>
          <a:noFill/>
          <a:ln>
            <a:solidFill>
              <a:schemeClr val="tx1"/>
            </a:solidFill>
          </a:ln>
        </p:spPr>
        <p:txBody>
          <a:bodyPr wrap="square" rtlCol="0">
            <a:spAutoFit/>
          </a:bodyPr>
          <a:lstStyle/>
          <a:p>
            <a:r>
              <a:rPr lang="en-US" sz="1400" dirty="0"/>
              <a:t>The user an now optionally utilize the Chisel HDL to generate the Verilog representation and the C++ simulator.  The LLVM compiler can be utilized to drive binary payloads for the C++ simulator</a:t>
            </a:r>
          </a:p>
        </p:txBody>
      </p:sp>
      <p:cxnSp>
        <p:nvCxnSpPr>
          <p:cNvPr id="56" name="Straight Arrow Connector 55">
            <a:extLst>
              <a:ext uri="{FF2B5EF4-FFF2-40B4-BE49-F238E27FC236}">
                <a16:creationId xmlns:a16="http://schemas.microsoft.com/office/drawing/2014/main" id="{7024C83C-B8DE-114C-89AC-87A2B624E79A}"/>
              </a:ext>
            </a:extLst>
          </p:cNvPr>
          <p:cNvCxnSpPr>
            <a:stCxn id="50" idx="2"/>
            <a:endCxn id="5" idx="0"/>
          </p:cNvCxnSpPr>
          <p:nvPr/>
        </p:nvCxnSpPr>
        <p:spPr>
          <a:xfrm flipH="1">
            <a:off x="1235676" y="2756248"/>
            <a:ext cx="2546" cy="1812363"/>
          </a:xfrm>
          <a:prstGeom prst="straightConnector1">
            <a:avLst/>
          </a:prstGeom>
          <a:ln>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F6EAE89-B020-D440-A231-2CE9D4D75335}"/>
              </a:ext>
            </a:extLst>
          </p:cNvPr>
          <p:cNvCxnSpPr>
            <a:cxnSpLocks/>
            <a:stCxn id="51" idx="2"/>
            <a:endCxn id="6" idx="0"/>
          </p:cNvCxnSpPr>
          <p:nvPr/>
        </p:nvCxnSpPr>
        <p:spPr>
          <a:xfrm>
            <a:off x="2905897" y="4141243"/>
            <a:ext cx="1" cy="427367"/>
          </a:xfrm>
          <a:prstGeom prst="straightConnector1">
            <a:avLst/>
          </a:prstGeom>
          <a:ln>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A2ACE8A0-5C63-3D48-ACEB-E95A50B8C761}"/>
              </a:ext>
            </a:extLst>
          </p:cNvPr>
          <p:cNvCxnSpPr>
            <a:cxnSpLocks/>
            <a:stCxn id="52" idx="2"/>
            <a:endCxn id="7" idx="0"/>
          </p:cNvCxnSpPr>
          <p:nvPr/>
        </p:nvCxnSpPr>
        <p:spPr>
          <a:xfrm>
            <a:off x="4570727" y="2760547"/>
            <a:ext cx="5392" cy="1808063"/>
          </a:xfrm>
          <a:prstGeom prst="straightConnector1">
            <a:avLst/>
          </a:prstGeom>
          <a:ln>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ED5407A-937D-EB42-877D-43C97F24639E}"/>
              </a:ext>
            </a:extLst>
          </p:cNvPr>
          <p:cNvCxnSpPr>
            <a:cxnSpLocks/>
            <a:stCxn id="53" idx="2"/>
            <a:endCxn id="8" idx="0"/>
          </p:cNvCxnSpPr>
          <p:nvPr/>
        </p:nvCxnSpPr>
        <p:spPr>
          <a:xfrm>
            <a:off x="6756968" y="4274486"/>
            <a:ext cx="10416" cy="294124"/>
          </a:xfrm>
          <a:prstGeom prst="straightConnector1">
            <a:avLst/>
          </a:prstGeom>
          <a:ln>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95E00B8-B1BC-8B4A-9C7B-6BF1DDC6021C}"/>
              </a:ext>
            </a:extLst>
          </p:cNvPr>
          <p:cNvCxnSpPr>
            <a:cxnSpLocks/>
            <a:stCxn id="54" idx="2"/>
            <a:endCxn id="9" idx="0"/>
          </p:cNvCxnSpPr>
          <p:nvPr/>
        </p:nvCxnSpPr>
        <p:spPr>
          <a:xfrm>
            <a:off x="9203726" y="3104935"/>
            <a:ext cx="0" cy="644740"/>
          </a:xfrm>
          <a:prstGeom prst="straightConnector1">
            <a:avLst/>
          </a:prstGeom>
          <a:ln>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C453D9A4-CB2E-AD48-BC9A-7E09545DF22C}"/>
              </a:ext>
            </a:extLst>
          </p:cNvPr>
          <p:cNvSpPr txBox="1"/>
          <p:nvPr/>
        </p:nvSpPr>
        <p:spPr>
          <a:xfrm>
            <a:off x="10659762" y="1308951"/>
            <a:ext cx="1388076" cy="1169551"/>
          </a:xfrm>
          <a:prstGeom prst="rect">
            <a:avLst/>
          </a:prstGeom>
          <a:noFill/>
          <a:ln>
            <a:solidFill>
              <a:schemeClr val="tx1"/>
            </a:solidFill>
            <a:prstDash val="lgDash"/>
          </a:ln>
        </p:spPr>
        <p:txBody>
          <a:bodyPr wrap="square" rtlCol="0">
            <a:spAutoFit/>
          </a:bodyPr>
          <a:lstStyle/>
          <a:p>
            <a:r>
              <a:rPr lang="en-US" sz="1400" dirty="0"/>
              <a:t>Verilog output can be utilized for downstream synthesis and layout tools</a:t>
            </a:r>
          </a:p>
        </p:txBody>
      </p:sp>
      <p:cxnSp>
        <p:nvCxnSpPr>
          <p:cNvPr id="70" name="Straight Arrow Connector 69">
            <a:extLst>
              <a:ext uri="{FF2B5EF4-FFF2-40B4-BE49-F238E27FC236}">
                <a16:creationId xmlns:a16="http://schemas.microsoft.com/office/drawing/2014/main" id="{29493157-2A90-494A-B548-E5BCA2C7BB23}"/>
              </a:ext>
            </a:extLst>
          </p:cNvPr>
          <p:cNvCxnSpPr>
            <a:cxnSpLocks/>
            <a:stCxn id="69" idx="2"/>
            <a:endCxn id="11" idx="0"/>
          </p:cNvCxnSpPr>
          <p:nvPr/>
        </p:nvCxnSpPr>
        <p:spPr>
          <a:xfrm>
            <a:off x="11353800" y="2478502"/>
            <a:ext cx="2061" cy="452238"/>
          </a:xfrm>
          <a:prstGeom prst="straightConnector1">
            <a:avLst/>
          </a:prstGeom>
          <a:ln>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61486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6: Define the instructions cont.</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825625"/>
            <a:ext cx="3200400" cy="3950142"/>
          </a:xfrm>
        </p:spPr>
        <p:txBody>
          <a:bodyPr>
            <a:normAutofit fontScale="70000" lnSpcReduction="20000"/>
          </a:bodyPr>
          <a:lstStyle/>
          <a:p>
            <a:r>
              <a:rPr lang="en-US" dirty="0"/>
              <a:t>Each of the encodings utilizes a field from our instruction format (Step 5)</a:t>
            </a:r>
          </a:p>
          <a:p>
            <a:r>
              <a:rPr lang="en-US" dirty="0"/>
              <a:t>The names MUST match</a:t>
            </a:r>
          </a:p>
          <a:p>
            <a:pPr lvl="1"/>
            <a:r>
              <a:rPr lang="en-US" dirty="0"/>
              <a:t>They are case sensitive</a:t>
            </a:r>
          </a:p>
          <a:p>
            <a:r>
              <a:rPr lang="en-US" dirty="0"/>
              <a:t>Each field must have a value and a width</a:t>
            </a:r>
          </a:p>
          <a:p>
            <a:r>
              <a:rPr lang="en-US" dirty="0"/>
              <a:t>The field width must be &lt;= the width of the field in the instruction format</a:t>
            </a:r>
          </a:p>
          <a:p>
            <a:pPr lvl="1"/>
            <a:r>
              <a:rPr lang="en-US" dirty="0"/>
              <a:t>We check the encoding value against the field width</a:t>
            </a:r>
          </a:p>
          <a:p>
            <a:pPr lvl="1"/>
            <a:r>
              <a:rPr lang="en-US" dirty="0"/>
              <a:t>This can be utilized for advanced designs in the future</a:t>
            </a:r>
          </a:p>
          <a:p>
            <a:pPr lvl="1"/>
            <a:endParaRPr lang="en-US" dirty="0"/>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/LEVEL1/Step6</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7974957" y="1690688"/>
            <a:ext cx="3970116" cy="3911459"/>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chemeClr val="tx1"/>
                </a:solidFill>
              </a:rPr>
              <a:t>Insts</a:t>
            </a:r>
            <a:r>
              <a:rPr lang="en-US" dirty="0">
                <a:solidFill>
                  <a:schemeClr val="tx1"/>
                </a:solidFill>
              </a:rPr>
              <a:t>:</a:t>
            </a:r>
          </a:p>
          <a:p>
            <a:r>
              <a:rPr lang="en-US" dirty="0">
                <a:solidFill>
                  <a:schemeClr val="tx1"/>
                </a:solidFill>
              </a:rPr>
              <a:t>- Inst: add</a:t>
            </a:r>
          </a:p>
          <a:p>
            <a:r>
              <a:rPr lang="en-US" dirty="0">
                <a:solidFill>
                  <a:schemeClr val="tx1"/>
                </a:solidFill>
              </a:rPr>
              <a:t>    ISA: </a:t>
            </a:r>
            <a:r>
              <a:rPr lang="en-US" dirty="0" err="1">
                <a:solidFill>
                  <a:schemeClr val="tx1"/>
                </a:solidFill>
              </a:rPr>
              <a:t>BasicRISC.ISA</a:t>
            </a:r>
            <a:endParaRPr lang="en-US" dirty="0">
              <a:solidFill>
                <a:schemeClr val="tx1"/>
              </a:solidFill>
            </a:endParaRPr>
          </a:p>
          <a:p>
            <a:r>
              <a:rPr lang="en-US" dirty="0">
                <a:solidFill>
                  <a:schemeClr val="tx1"/>
                </a:solidFill>
              </a:rPr>
              <a:t>    </a:t>
            </a:r>
            <a:r>
              <a:rPr lang="en-US" dirty="0" err="1">
                <a:solidFill>
                  <a:schemeClr val="tx1"/>
                </a:solidFill>
              </a:rPr>
              <a:t>InstFormat</a:t>
            </a:r>
            <a:r>
              <a:rPr lang="en-US" dirty="0">
                <a:solidFill>
                  <a:schemeClr val="tx1"/>
                </a:solidFill>
              </a:rPr>
              <a:t>: </a:t>
            </a:r>
            <a:r>
              <a:rPr lang="en-US" dirty="0" err="1">
                <a:solidFill>
                  <a:schemeClr val="tx1"/>
                </a:solidFill>
              </a:rPr>
              <a:t>Arith.if</a:t>
            </a:r>
            <a:endParaRPr lang="en-US" dirty="0">
              <a:solidFill>
                <a:schemeClr val="tx1"/>
              </a:solidFill>
            </a:endParaRPr>
          </a:p>
          <a:p>
            <a:r>
              <a:rPr lang="en-US" dirty="0">
                <a:solidFill>
                  <a:schemeClr val="tx1"/>
                </a:solidFill>
              </a:rPr>
              <a:t>    Encodings:</a:t>
            </a:r>
          </a:p>
          <a:p>
            <a:r>
              <a:rPr lang="en-US" dirty="0">
                <a:solidFill>
                  <a:schemeClr val="tx1"/>
                </a:solidFill>
              </a:rPr>
              <a:t>      - </a:t>
            </a:r>
            <a:r>
              <a:rPr lang="en-US" dirty="0" err="1">
                <a:solidFill>
                  <a:schemeClr val="tx1"/>
                </a:solidFill>
              </a:rPr>
              <a:t>EncodingField</a:t>
            </a:r>
            <a:r>
              <a:rPr lang="en-US" dirty="0">
                <a:solidFill>
                  <a:schemeClr val="tx1"/>
                </a:solidFill>
              </a:rPr>
              <a:t>: </a:t>
            </a:r>
            <a:r>
              <a:rPr lang="en-US" dirty="0" err="1">
                <a:solidFill>
                  <a:schemeClr val="tx1"/>
                </a:solidFill>
              </a:rPr>
              <a:t>opc</a:t>
            </a:r>
            <a:endParaRPr lang="en-US" dirty="0">
              <a:solidFill>
                <a:schemeClr val="tx1"/>
              </a:solidFill>
            </a:endParaRPr>
          </a:p>
          <a:p>
            <a:r>
              <a:rPr lang="en-US" dirty="0">
                <a:solidFill>
                  <a:schemeClr val="tx1"/>
                </a:solidFill>
              </a:rPr>
              <a:t>        </a:t>
            </a:r>
            <a:r>
              <a:rPr lang="en-US" dirty="0" err="1">
                <a:solidFill>
                  <a:schemeClr val="tx1"/>
                </a:solidFill>
              </a:rPr>
              <a:t>EncodingWidth</a:t>
            </a:r>
            <a:r>
              <a:rPr lang="en-US" dirty="0">
                <a:solidFill>
                  <a:schemeClr val="tx1"/>
                </a:solidFill>
              </a:rPr>
              <a:t>: 5</a:t>
            </a:r>
          </a:p>
          <a:p>
            <a:r>
              <a:rPr lang="en-US" dirty="0">
                <a:solidFill>
                  <a:schemeClr val="tx1"/>
                </a:solidFill>
              </a:rPr>
              <a:t>        </a:t>
            </a:r>
            <a:r>
              <a:rPr lang="en-US" dirty="0" err="1">
                <a:solidFill>
                  <a:schemeClr val="tx1"/>
                </a:solidFill>
              </a:rPr>
              <a:t>EncodingValue</a:t>
            </a:r>
            <a:r>
              <a:rPr lang="en-US" dirty="0">
                <a:solidFill>
                  <a:schemeClr val="tx1"/>
                </a:solidFill>
              </a:rPr>
              <a:t>: 0</a:t>
            </a:r>
          </a:p>
          <a:p>
            <a:r>
              <a:rPr lang="en-US" dirty="0">
                <a:solidFill>
                  <a:schemeClr val="tx1"/>
                </a:solidFill>
              </a:rPr>
              <a:t>      - </a:t>
            </a:r>
            <a:r>
              <a:rPr lang="en-US" dirty="0" err="1">
                <a:solidFill>
                  <a:schemeClr val="tx1"/>
                </a:solidFill>
              </a:rPr>
              <a:t>EncodingField</a:t>
            </a:r>
            <a:r>
              <a:rPr lang="en-US" dirty="0">
                <a:solidFill>
                  <a:schemeClr val="tx1"/>
                </a:solidFill>
              </a:rPr>
              <a:t>: </a:t>
            </a:r>
            <a:r>
              <a:rPr lang="en-US" dirty="0" err="1">
                <a:solidFill>
                  <a:schemeClr val="tx1"/>
                </a:solidFill>
              </a:rPr>
              <a:t>func</a:t>
            </a:r>
            <a:endParaRPr lang="en-US" dirty="0">
              <a:solidFill>
                <a:schemeClr val="tx1"/>
              </a:solidFill>
            </a:endParaRPr>
          </a:p>
          <a:p>
            <a:r>
              <a:rPr lang="en-US" dirty="0">
                <a:solidFill>
                  <a:schemeClr val="tx1"/>
                </a:solidFill>
              </a:rPr>
              <a:t>        </a:t>
            </a:r>
            <a:r>
              <a:rPr lang="en-US" dirty="0" err="1">
                <a:solidFill>
                  <a:schemeClr val="tx1"/>
                </a:solidFill>
              </a:rPr>
              <a:t>EncodingWidth</a:t>
            </a:r>
            <a:r>
              <a:rPr lang="en-US" dirty="0">
                <a:solidFill>
                  <a:schemeClr val="tx1"/>
                </a:solidFill>
              </a:rPr>
              <a:t>: 5</a:t>
            </a:r>
          </a:p>
          <a:p>
            <a:r>
              <a:rPr lang="en-US" dirty="0">
                <a:solidFill>
                  <a:schemeClr val="tx1"/>
                </a:solidFill>
              </a:rPr>
              <a:t>        </a:t>
            </a:r>
            <a:r>
              <a:rPr lang="en-US" dirty="0" err="1">
                <a:solidFill>
                  <a:schemeClr val="tx1"/>
                </a:solidFill>
              </a:rPr>
              <a:t>EncodingValue</a:t>
            </a:r>
            <a:r>
              <a:rPr lang="en-US" dirty="0">
                <a:solidFill>
                  <a:schemeClr val="tx1"/>
                </a:solidFill>
              </a:rPr>
              <a:t>: 0</a:t>
            </a:r>
          </a:p>
          <a:p>
            <a:r>
              <a:rPr lang="en-US" dirty="0">
                <a:solidFill>
                  <a:schemeClr val="tx1"/>
                </a:solidFill>
              </a:rPr>
              <a:t>      - </a:t>
            </a:r>
            <a:r>
              <a:rPr lang="en-US" dirty="0" err="1">
                <a:solidFill>
                  <a:schemeClr val="tx1"/>
                </a:solidFill>
              </a:rPr>
              <a:t>EncodingField</a:t>
            </a:r>
            <a:r>
              <a:rPr lang="en-US" dirty="0">
                <a:solidFill>
                  <a:schemeClr val="tx1"/>
                </a:solidFill>
              </a:rPr>
              <a:t>: </a:t>
            </a:r>
            <a:r>
              <a:rPr lang="en-US" dirty="0" err="1">
                <a:solidFill>
                  <a:schemeClr val="tx1"/>
                </a:solidFill>
              </a:rPr>
              <a:t>imm</a:t>
            </a:r>
            <a:endParaRPr lang="en-US" dirty="0">
              <a:solidFill>
                <a:schemeClr val="tx1"/>
              </a:solidFill>
            </a:endParaRPr>
          </a:p>
          <a:p>
            <a:r>
              <a:rPr lang="en-US" dirty="0">
                <a:solidFill>
                  <a:schemeClr val="tx1"/>
                </a:solidFill>
              </a:rPr>
              <a:t>        </a:t>
            </a:r>
            <a:r>
              <a:rPr lang="en-US" dirty="0" err="1">
                <a:solidFill>
                  <a:schemeClr val="tx1"/>
                </a:solidFill>
              </a:rPr>
              <a:t>EncodingWidth</a:t>
            </a:r>
            <a:r>
              <a:rPr lang="en-US" dirty="0">
                <a:solidFill>
                  <a:schemeClr val="tx1"/>
                </a:solidFill>
              </a:rPr>
              <a:t>: 7</a:t>
            </a:r>
          </a:p>
          <a:p>
            <a:r>
              <a:rPr lang="en-US" dirty="0">
                <a:solidFill>
                  <a:schemeClr val="tx1"/>
                </a:solidFill>
              </a:rPr>
              <a:t>        </a:t>
            </a:r>
            <a:r>
              <a:rPr lang="en-US" dirty="0" err="1">
                <a:solidFill>
                  <a:schemeClr val="tx1"/>
                </a:solidFill>
              </a:rPr>
              <a:t>EncodingValue</a:t>
            </a:r>
            <a:r>
              <a:rPr lang="en-US" dirty="0">
                <a:solidFill>
                  <a:schemeClr val="tx1"/>
                </a:solidFill>
              </a:rPr>
              <a:t>: 0</a:t>
            </a:r>
          </a:p>
          <a:p>
            <a:endParaRPr lang="en-US" dirty="0">
              <a:solidFill>
                <a:schemeClr val="tx1"/>
              </a:solidFill>
            </a:endParaRPr>
          </a:p>
        </p:txBody>
      </p:sp>
      <p:sp>
        <p:nvSpPr>
          <p:cNvPr id="9" name="Content Placeholder 5">
            <a:extLst>
              <a:ext uri="{FF2B5EF4-FFF2-40B4-BE49-F238E27FC236}">
                <a16:creationId xmlns:a16="http://schemas.microsoft.com/office/drawing/2014/main" id="{A1165C70-FA61-A248-A43E-941CF943E980}"/>
              </a:ext>
            </a:extLst>
          </p:cNvPr>
          <p:cNvSpPr txBox="1">
            <a:spLocks/>
          </p:cNvSpPr>
          <p:nvPr/>
        </p:nvSpPr>
        <p:spPr>
          <a:xfrm>
            <a:off x="4038600" y="1825625"/>
            <a:ext cx="3200400" cy="395014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Encodings:</a:t>
            </a:r>
          </a:p>
          <a:p>
            <a:pPr lvl="1"/>
            <a:r>
              <a:rPr lang="en-US" i="1" u="sng" dirty="0" err="1"/>
              <a:t>EncodingField</a:t>
            </a:r>
            <a:r>
              <a:rPr lang="en-US" dirty="0"/>
              <a:t>: The instruction format field this encoding applies to</a:t>
            </a:r>
          </a:p>
          <a:p>
            <a:pPr lvl="1"/>
            <a:r>
              <a:rPr lang="en-US" i="1" u="sng" dirty="0" err="1"/>
              <a:t>EncodingWidth</a:t>
            </a:r>
            <a:r>
              <a:rPr lang="en-US" dirty="0"/>
              <a:t>: The width of the encoding (in bits)</a:t>
            </a:r>
          </a:p>
          <a:p>
            <a:pPr lvl="1"/>
            <a:r>
              <a:rPr lang="en-US" i="1" u="sng" dirty="0" err="1"/>
              <a:t>EncodingValue</a:t>
            </a:r>
            <a:r>
              <a:rPr lang="en-US" dirty="0"/>
              <a:t>: The decimal value you are encoding</a:t>
            </a:r>
          </a:p>
          <a:p>
            <a:pPr lvl="1"/>
            <a:endParaRPr lang="en-US" dirty="0"/>
          </a:p>
        </p:txBody>
      </p:sp>
    </p:spTree>
    <p:extLst>
      <p:ext uri="{BB962C8B-B14F-4D97-AF65-F5344CB8AC3E}">
        <p14:creationId xmlns:p14="http://schemas.microsoft.com/office/powerpoint/2010/main" val="3052281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6: Define the instructions cont.</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825625"/>
            <a:ext cx="3200400" cy="3950142"/>
          </a:xfrm>
        </p:spPr>
        <p:txBody>
          <a:bodyPr>
            <a:normAutofit fontScale="77500" lnSpcReduction="20000"/>
          </a:bodyPr>
          <a:lstStyle/>
          <a:p>
            <a:r>
              <a:rPr lang="en-US" dirty="0"/>
              <a:t>The tutorial slides do not introduce each instruction</a:t>
            </a:r>
          </a:p>
          <a:p>
            <a:r>
              <a:rPr lang="en-US" dirty="0"/>
              <a:t>Its up to you to complete the remainder of the instructions using the documented encodings</a:t>
            </a:r>
          </a:p>
          <a:p>
            <a:pPr lvl="1"/>
            <a:r>
              <a:rPr lang="en-US" dirty="0"/>
              <a:t>Optionally utilize the design files provided for you</a:t>
            </a:r>
          </a:p>
          <a:p>
            <a:r>
              <a:rPr lang="en-US" dirty="0"/>
              <a:t>There are 41 instructions defined in </a:t>
            </a:r>
            <a:r>
              <a:rPr lang="en-US" dirty="0" err="1"/>
              <a:t>BasicRISC</a:t>
            </a:r>
            <a:endParaRPr lang="en-US" dirty="0"/>
          </a:p>
          <a:p>
            <a:pPr lvl="1"/>
            <a:endParaRPr lang="en-US" dirty="0"/>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/LEVEL1/Step6</a:t>
            </a:r>
            <a:endParaRPr lang="en-US" b="1" i="1" dirty="0">
              <a:solidFill>
                <a:schemeClr val="tx1"/>
              </a:solidFill>
            </a:endParaRPr>
          </a:p>
        </p:txBody>
      </p:sp>
      <p:sp>
        <p:nvSpPr>
          <p:cNvPr id="9" name="Content Placeholder 5">
            <a:extLst>
              <a:ext uri="{FF2B5EF4-FFF2-40B4-BE49-F238E27FC236}">
                <a16:creationId xmlns:a16="http://schemas.microsoft.com/office/drawing/2014/main" id="{A1165C70-FA61-A248-A43E-941CF943E980}"/>
              </a:ext>
            </a:extLst>
          </p:cNvPr>
          <p:cNvSpPr txBox="1">
            <a:spLocks/>
          </p:cNvSpPr>
          <p:nvPr/>
        </p:nvSpPr>
        <p:spPr>
          <a:xfrm>
            <a:off x="5015697" y="3093074"/>
            <a:ext cx="6448063" cy="2662176"/>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instructions that don’t utilize the immediate field, we hardwire its value to zero</a:t>
            </a:r>
          </a:p>
          <a:p>
            <a:pPr lvl="1"/>
            <a:r>
              <a:rPr lang="en-US" dirty="0"/>
              <a:t>Isn’t necessary, but good practice</a:t>
            </a:r>
          </a:p>
          <a:p>
            <a:r>
              <a:rPr lang="en-US" dirty="0"/>
              <a:t>Use the tools to check your encodings!</a:t>
            </a:r>
          </a:p>
          <a:p>
            <a:r>
              <a:rPr lang="en-US" dirty="0"/>
              <a:t>The </a:t>
            </a:r>
            <a:r>
              <a:rPr lang="en-US" i="1" dirty="0" err="1"/>
              <a:t>EncodingCollisionPass</a:t>
            </a:r>
            <a:r>
              <a:rPr lang="en-US" dirty="0"/>
              <a:t> will find all potential collisions in the encoded space</a:t>
            </a:r>
          </a:p>
          <a:p>
            <a:pPr lvl="1"/>
            <a:r>
              <a:rPr lang="en-US" dirty="0"/>
              <a:t>Will report which instructions contain the collisions</a:t>
            </a:r>
          </a:p>
          <a:p>
            <a:pPr lvl="1"/>
            <a:endParaRPr lang="en-US" dirty="0"/>
          </a:p>
        </p:txBody>
      </p:sp>
      <p:sp>
        <p:nvSpPr>
          <p:cNvPr id="10" name="Rectangle 9">
            <a:extLst>
              <a:ext uri="{FF2B5EF4-FFF2-40B4-BE49-F238E27FC236}">
                <a16:creationId xmlns:a16="http://schemas.microsoft.com/office/drawing/2014/main" id="{741F6A5B-CFDE-EA4D-A4C9-3B61039B42C8}"/>
              </a:ext>
            </a:extLst>
          </p:cNvPr>
          <p:cNvSpPr/>
          <p:nvPr/>
        </p:nvSpPr>
        <p:spPr>
          <a:xfrm>
            <a:off x="4699000" y="1441957"/>
            <a:ext cx="7246073" cy="715114"/>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tx1"/>
                </a:solidFill>
              </a:rPr>
              <a:t>$&gt; </a:t>
            </a:r>
            <a:r>
              <a:rPr lang="en-US" sz="1600" dirty="0" err="1">
                <a:solidFill>
                  <a:schemeClr val="tx1"/>
                </a:solidFill>
              </a:rPr>
              <a:t>cgcli</a:t>
            </a:r>
            <a:r>
              <a:rPr lang="en-US" sz="1600" dirty="0">
                <a:solidFill>
                  <a:schemeClr val="tx1"/>
                </a:solidFill>
              </a:rPr>
              <a:t> --</a:t>
            </a:r>
            <a:r>
              <a:rPr lang="en-US" sz="1600" dirty="0" err="1">
                <a:solidFill>
                  <a:schemeClr val="tx1"/>
                </a:solidFill>
              </a:rPr>
              <a:t>ir</a:t>
            </a:r>
            <a:r>
              <a:rPr lang="en-US" sz="1600" dirty="0">
                <a:solidFill>
                  <a:schemeClr val="tx1"/>
                </a:solidFill>
              </a:rPr>
              <a:t> ./</a:t>
            </a:r>
            <a:r>
              <a:rPr lang="en-US" sz="1600" dirty="0" err="1">
                <a:solidFill>
                  <a:schemeClr val="tx1"/>
                </a:solidFill>
              </a:rPr>
              <a:t>BasicRISC.yaml</a:t>
            </a:r>
            <a:r>
              <a:rPr lang="en-US" sz="1600" dirty="0">
                <a:solidFill>
                  <a:schemeClr val="tx1"/>
                </a:solidFill>
              </a:rPr>
              <a:t> --verify</a:t>
            </a:r>
          </a:p>
          <a:p>
            <a:r>
              <a:rPr lang="en-US" sz="1600" dirty="0">
                <a:solidFill>
                  <a:schemeClr val="tx1"/>
                </a:solidFill>
              </a:rPr>
              <a:t>$&gt; </a:t>
            </a:r>
            <a:r>
              <a:rPr lang="en-US" sz="1600" dirty="0" err="1">
                <a:solidFill>
                  <a:schemeClr val="tx1"/>
                </a:solidFill>
              </a:rPr>
              <a:t>cgcli</a:t>
            </a:r>
            <a:r>
              <a:rPr lang="en-US" sz="1600" dirty="0">
                <a:solidFill>
                  <a:schemeClr val="tx1"/>
                </a:solidFill>
              </a:rPr>
              <a:t> --</a:t>
            </a:r>
            <a:r>
              <a:rPr lang="en-US" sz="1600" dirty="0" err="1">
                <a:solidFill>
                  <a:schemeClr val="tx1"/>
                </a:solidFill>
              </a:rPr>
              <a:t>ir</a:t>
            </a:r>
            <a:r>
              <a:rPr lang="en-US" sz="1600" dirty="0">
                <a:solidFill>
                  <a:schemeClr val="tx1"/>
                </a:solidFill>
              </a:rPr>
              <a:t> ./</a:t>
            </a:r>
            <a:r>
              <a:rPr lang="en-US" sz="1600" dirty="0" err="1">
                <a:solidFill>
                  <a:schemeClr val="tx1"/>
                </a:solidFill>
              </a:rPr>
              <a:t>BasicRISC.yaml</a:t>
            </a:r>
            <a:r>
              <a:rPr lang="en-US" sz="1600" dirty="0">
                <a:solidFill>
                  <a:schemeClr val="tx1"/>
                </a:solidFill>
              </a:rPr>
              <a:t> --pass --enable-pass "</a:t>
            </a:r>
            <a:r>
              <a:rPr lang="en-US" sz="1600" dirty="0" err="1">
                <a:solidFill>
                  <a:schemeClr val="tx1"/>
                </a:solidFill>
              </a:rPr>
              <a:t>EncodingCollisionPass</a:t>
            </a:r>
            <a:r>
              <a:rPr lang="en-US" sz="1600" dirty="0">
                <a:solidFill>
                  <a:schemeClr val="tx1"/>
                </a:solidFill>
              </a:rPr>
              <a:t>"</a:t>
            </a:r>
            <a:endParaRPr lang="en-US" dirty="0">
              <a:solidFill>
                <a:schemeClr val="tx1"/>
              </a:solidFill>
            </a:endParaRPr>
          </a:p>
          <a:p>
            <a:endParaRPr lang="en-US" dirty="0">
              <a:solidFill>
                <a:schemeClr val="tx1"/>
              </a:solidFill>
            </a:endParaRPr>
          </a:p>
        </p:txBody>
      </p:sp>
      <p:pic>
        <p:nvPicPr>
          <p:cNvPr id="3" name="Picture 2">
            <a:extLst>
              <a:ext uri="{FF2B5EF4-FFF2-40B4-BE49-F238E27FC236}">
                <a16:creationId xmlns:a16="http://schemas.microsoft.com/office/drawing/2014/main" id="{23A4E026-7EF6-3C4F-8E78-654507258CC3}"/>
              </a:ext>
            </a:extLst>
          </p:cNvPr>
          <p:cNvPicPr>
            <a:picLocks noChangeAspect="1"/>
          </p:cNvPicPr>
          <p:nvPr/>
        </p:nvPicPr>
        <p:blipFill>
          <a:blip r:embed="rId2"/>
          <a:stretch>
            <a:fillRect/>
          </a:stretch>
        </p:blipFill>
        <p:spPr>
          <a:xfrm>
            <a:off x="5393160" y="2336057"/>
            <a:ext cx="6070600" cy="622300"/>
          </a:xfrm>
          <a:prstGeom prst="rect">
            <a:avLst/>
          </a:prstGeom>
        </p:spPr>
      </p:pic>
    </p:spTree>
    <p:extLst>
      <p:ext uri="{BB962C8B-B14F-4D97-AF65-F5344CB8AC3E}">
        <p14:creationId xmlns:p14="http://schemas.microsoft.com/office/powerpoint/2010/main" val="9363044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6: Define the instructions cont.</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/LEVEL1/Step6</a:t>
            </a:r>
            <a:endParaRPr lang="en-US" b="1" i="1" dirty="0">
              <a:solidFill>
                <a:schemeClr val="tx1"/>
              </a:solidFill>
            </a:endParaRPr>
          </a:p>
        </p:txBody>
      </p:sp>
      <p:sp>
        <p:nvSpPr>
          <p:cNvPr id="10" name="Rectangle 9">
            <a:extLst>
              <a:ext uri="{FF2B5EF4-FFF2-40B4-BE49-F238E27FC236}">
                <a16:creationId xmlns:a16="http://schemas.microsoft.com/office/drawing/2014/main" id="{741F6A5B-CFDE-EA4D-A4C9-3B61039B42C8}"/>
              </a:ext>
            </a:extLst>
          </p:cNvPr>
          <p:cNvSpPr/>
          <p:nvPr/>
        </p:nvSpPr>
        <p:spPr>
          <a:xfrm>
            <a:off x="4699000" y="1441957"/>
            <a:ext cx="7246073" cy="715114"/>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tx1"/>
                </a:solidFill>
              </a:rPr>
              <a:t>$&gt; </a:t>
            </a:r>
            <a:r>
              <a:rPr lang="en-US" sz="1600" dirty="0" err="1">
                <a:solidFill>
                  <a:schemeClr val="tx1"/>
                </a:solidFill>
              </a:rPr>
              <a:t>cgcli</a:t>
            </a:r>
            <a:r>
              <a:rPr lang="en-US" sz="1600" dirty="0">
                <a:solidFill>
                  <a:schemeClr val="tx1"/>
                </a:solidFill>
              </a:rPr>
              <a:t> --</a:t>
            </a:r>
            <a:r>
              <a:rPr lang="en-US" sz="1600" dirty="0" err="1">
                <a:solidFill>
                  <a:schemeClr val="tx1"/>
                </a:solidFill>
              </a:rPr>
              <a:t>ir</a:t>
            </a:r>
            <a:r>
              <a:rPr lang="en-US" sz="1600" dirty="0">
                <a:solidFill>
                  <a:schemeClr val="tx1"/>
                </a:solidFill>
              </a:rPr>
              <a:t> ./</a:t>
            </a:r>
            <a:r>
              <a:rPr lang="en-US" sz="1600" dirty="0" err="1">
                <a:solidFill>
                  <a:schemeClr val="tx1"/>
                </a:solidFill>
              </a:rPr>
              <a:t>BasicRISC.yaml</a:t>
            </a:r>
            <a:r>
              <a:rPr lang="en-US" sz="1600" dirty="0">
                <a:solidFill>
                  <a:schemeClr val="tx1"/>
                </a:solidFill>
              </a:rPr>
              <a:t> --dot Step6.dot</a:t>
            </a:r>
          </a:p>
          <a:p>
            <a:r>
              <a:rPr lang="en-US" sz="1600" dirty="0">
                <a:solidFill>
                  <a:schemeClr val="tx1"/>
                </a:solidFill>
              </a:rPr>
              <a:t>$&gt; dot -</a:t>
            </a:r>
            <a:r>
              <a:rPr lang="en-US" sz="1600" dirty="0" err="1">
                <a:solidFill>
                  <a:schemeClr val="tx1"/>
                </a:solidFill>
              </a:rPr>
              <a:t>Tpng</a:t>
            </a:r>
            <a:r>
              <a:rPr lang="en-US" sz="1600" dirty="0">
                <a:solidFill>
                  <a:schemeClr val="tx1"/>
                </a:solidFill>
              </a:rPr>
              <a:t> Step3.dot &gt; Step6.png</a:t>
            </a:r>
          </a:p>
          <a:p>
            <a:endParaRPr lang="en-US" dirty="0">
              <a:solidFill>
                <a:schemeClr val="tx1"/>
              </a:solidFill>
            </a:endParaRPr>
          </a:p>
        </p:txBody>
      </p:sp>
      <p:pic>
        <p:nvPicPr>
          <p:cNvPr id="12" name="Picture 11">
            <a:extLst>
              <a:ext uri="{FF2B5EF4-FFF2-40B4-BE49-F238E27FC236}">
                <a16:creationId xmlns:a16="http://schemas.microsoft.com/office/drawing/2014/main" id="{DD82F8D8-7C60-7F41-8DA2-7E2E526C49B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54078" y="1337785"/>
            <a:ext cx="3164281" cy="4448011"/>
          </a:xfrm>
          <a:prstGeom prst="rect">
            <a:avLst/>
          </a:prstGeom>
        </p:spPr>
      </p:pic>
      <p:sp>
        <p:nvSpPr>
          <p:cNvPr id="13" name="Content Placeholder 5">
            <a:extLst>
              <a:ext uri="{FF2B5EF4-FFF2-40B4-BE49-F238E27FC236}">
                <a16:creationId xmlns:a16="http://schemas.microsoft.com/office/drawing/2014/main" id="{1A37FF29-E54E-8E49-833C-CA2C53FAAF83}"/>
              </a:ext>
            </a:extLst>
          </p:cNvPr>
          <p:cNvSpPr txBox="1">
            <a:spLocks/>
          </p:cNvSpPr>
          <p:nvPr/>
        </p:nvSpPr>
        <p:spPr>
          <a:xfrm>
            <a:off x="4905737" y="2599452"/>
            <a:ext cx="6448063" cy="303299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This is a snapshot of our instruction set definition in the </a:t>
            </a:r>
            <a:r>
              <a:rPr lang="en-US" i="1" dirty="0"/>
              <a:t>dot</a:t>
            </a:r>
            <a:r>
              <a:rPr lang="en-US" dirty="0"/>
              <a:t> graph output with all the encodings expressed</a:t>
            </a:r>
          </a:p>
          <a:p>
            <a:r>
              <a:rPr lang="en-US" dirty="0"/>
              <a:t>Notice how the encodings for each field are mapped in the dependence graph:</a:t>
            </a:r>
          </a:p>
          <a:p>
            <a:pPr lvl="1"/>
            <a:r>
              <a:rPr lang="en-US" i="1" dirty="0"/>
              <a:t>INSTRUCTION_NAME:FIELD_NAME</a:t>
            </a:r>
            <a:endParaRPr lang="en-US" dirty="0"/>
          </a:p>
          <a:p>
            <a:pPr lvl="1"/>
            <a:r>
              <a:rPr lang="en-US" dirty="0"/>
              <a:t>Enables easier visual debugging of dependence/encoding issues</a:t>
            </a:r>
          </a:p>
          <a:p>
            <a:pPr lvl="1"/>
            <a:endParaRPr lang="en-US" dirty="0"/>
          </a:p>
        </p:txBody>
      </p:sp>
    </p:spTree>
    <p:extLst>
      <p:ext uri="{BB962C8B-B14F-4D97-AF65-F5344CB8AC3E}">
        <p14:creationId xmlns:p14="http://schemas.microsoft.com/office/powerpoint/2010/main" val="20632444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7: Define the pseudo instructions</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199" y="1562582"/>
            <a:ext cx="4266235" cy="4213185"/>
          </a:xfrm>
        </p:spPr>
        <p:txBody>
          <a:bodyPr>
            <a:normAutofit fontScale="55000" lnSpcReduction="20000"/>
          </a:bodyPr>
          <a:lstStyle/>
          <a:p>
            <a:r>
              <a:rPr lang="en-US" dirty="0"/>
              <a:t>Now that we have our instructions defined, we can optionally define some pseudo instructions</a:t>
            </a:r>
          </a:p>
          <a:p>
            <a:r>
              <a:rPr lang="en-US" dirty="0"/>
              <a:t>Pseudo instructions are instruction aliases to make for clear, concise assembly language</a:t>
            </a:r>
          </a:p>
          <a:p>
            <a:r>
              <a:rPr lang="en-US" dirty="0"/>
              <a:t>For example</a:t>
            </a:r>
          </a:p>
          <a:p>
            <a:pPr lvl="1"/>
            <a:r>
              <a:rPr lang="en-US" dirty="0" err="1"/>
              <a:t>mov</a:t>
            </a:r>
            <a:r>
              <a:rPr lang="en-US" dirty="0"/>
              <a:t> </a:t>
            </a:r>
            <a:r>
              <a:rPr lang="en-US" dirty="0" err="1"/>
              <a:t>Rt</a:t>
            </a:r>
            <a:r>
              <a:rPr lang="en-US" dirty="0"/>
              <a:t>, Ra = add </a:t>
            </a:r>
            <a:r>
              <a:rPr lang="en-US" dirty="0" err="1"/>
              <a:t>Rt</a:t>
            </a:r>
            <a:r>
              <a:rPr lang="en-US" dirty="0"/>
              <a:t>, Ra, 0</a:t>
            </a:r>
          </a:p>
          <a:p>
            <a:r>
              <a:rPr lang="en-US" dirty="0"/>
              <a:t>The pseudo instructions don’t cost any additional hardware</a:t>
            </a:r>
          </a:p>
          <a:p>
            <a:pPr lvl="1"/>
            <a:r>
              <a:rPr lang="en-US" dirty="0"/>
              <a:t>They’re only expressed in the compiler/assembler</a:t>
            </a:r>
          </a:p>
          <a:p>
            <a:r>
              <a:rPr lang="en-US" dirty="0"/>
              <a:t>Our </a:t>
            </a:r>
            <a:r>
              <a:rPr lang="en-US" dirty="0" err="1"/>
              <a:t>BasicRISC</a:t>
            </a:r>
            <a:r>
              <a:rPr lang="en-US" dirty="0"/>
              <a:t> design has three pseudo instructions</a:t>
            </a:r>
          </a:p>
          <a:p>
            <a:pPr lvl="1"/>
            <a:r>
              <a:rPr lang="en-US" dirty="0"/>
              <a:t>Move GPR -&gt; GPR</a:t>
            </a:r>
          </a:p>
          <a:p>
            <a:pPr lvl="1"/>
            <a:r>
              <a:rPr lang="en-US" dirty="0"/>
              <a:t>Move CTRL -&gt; GPR</a:t>
            </a:r>
          </a:p>
          <a:p>
            <a:pPr lvl="1"/>
            <a:r>
              <a:rPr lang="en-US" dirty="0"/>
              <a:t>Move GPR -&gt; CTRL</a:t>
            </a:r>
          </a:p>
          <a:p>
            <a:r>
              <a:rPr lang="en-US" dirty="0"/>
              <a:t>Refer to the </a:t>
            </a:r>
            <a:r>
              <a:rPr lang="en-US" i="1" u="sng" dirty="0" err="1"/>
              <a:t>BasicRISCInstTable</a:t>
            </a:r>
            <a:r>
              <a:rPr lang="en-US" dirty="0"/>
              <a:t> documents</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/LEVEL1/Step7</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9375494" y="1690688"/>
            <a:ext cx="2569579" cy="3911459"/>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chemeClr val="tx1"/>
                </a:solidFill>
              </a:rPr>
              <a:t>PseudoInsts</a:t>
            </a:r>
            <a:r>
              <a:rPr lang="en-US" dirty="0">
                <a:solidFill>
                  <a:schemeClr val="tx1"/>
                </a:solidFill>
              </a:rPr>
              <a:t>:</a:t>
            </a:r>
          </a:p>
          <a:p>
            <a:r>
              <a:rPr lang="en-US" dirty="0">
                <a:solidFill>
                  <a:schemeClr val="tx1"/>
                </a:solidFill>
              </a:rPr>
              <a:t>  - </a:t>
            </a:r>
            <a:r>
              <a:rPr lang="en-US" dirty="0" err="1">
                <a:solidFill>
                  <a:schemeClr val="tx1"/>
                </a:solidFill>
              </a:rPr>
              <a:t>PseudoInst</a:t>
            </a:r>
            <a:r>
              <a:rPr lang="en-US" dirty="0">
                <a:solidFill>
                  <a:schemeClr val="tx1"/>
                </a:solidFill>
              </a:rPr>
              <a:t>: </a:t>
            </a:r>
            <a:r>
              <a:rPr lang="en-US" dirty="0" err="1">
                <a:solidFill>
                  <a:schemeClr val="tx1"/>
                </a:solidFill>
              </a:rPr>
              <a:t>mov</a:t>
            </a:r>
            <a:endParaRPr lang="en-US" dirty="0">
              <a:solidFill>
                <a:schemeClr val="tx1"/>
              </a:solidFill>
            </a:endParaRPr>
          </a:p>
          <a:p>
            <a:r>
              <a:rPr lang="en-US" dirty="0">
                <a:solidFill>
                  <a:schemeClr val="tx1"/>
                </a:solidFill>
              </a:rPr>
              <a:t>    ISA: </a:t>
            </a:r>
            <a:r>
              <a:rPr lang="en-US" dirty="0" err="1">
                <a:solidFill>
                  <a:schemeClr val="tx1"/>
                </a:solidFill>
              </a:rPr>
              <a:t>BasicRISC.ISA</a:t>
            </a:r>
            <a:endParaRPr lang="en-US" dirty="0">
              <a:solidFill>
                <a:schemeClr val="tx1"/>
              </a:solidFill>
            </a:endParaRPr>
          </a:p>
          <a:p>
            <a:r>
              <a:rPr lang="en-US" dirty="0">
                <a:solidFill>
                  <a:schemeClr val="tx1"/>
                </a:solidFill>
              </a:rPr>
              <a:t>    Inst: add</a:t>
            </a:r>
          </a:p>
          <a:p>
            <a:r>
              <a:rPr lang="en-US" dirty="0">
                <a:solidFill>
                  <a:schemeClr val="tx1"/>
                </a:solidFill>
              </a:rPr>
              <a:t>    Encodings:</a:t>
            </a:r>
          </a:p>
          <a:p>
            <a:r>
              <a:rPr lang="en-US" dirty="0">
                <a:solidFill>
                  <a:schemeClr val="tx1"/>
                </a:solidFill>
              </a:rPr>
              <a:t>      - </a:t>
            </a:r>
            <a:r>
              <a:rPr lang="en-US" dirty="0" err="1">
                <a:solidFill>
                  <a:schemeClr val="tx1"/>
                </a:solidFill>
              </a:rPr>
              <a:t>EncodingField</a:t>
            </a:r>
            <a:r>
              <a:rPr lang="en-US" dirty="0">
                <a:solidFill>
                  <a:schemeClr val="tx1"/>
                </a:solidFill>
              </a:rPr>
              <a:t>: </a:t>
            </a:r>
            <a:r>
              <a:rPr lang="en-US" dirty="0" err="1">
                <a:solidFill>
                  <a:schemeClr val="tx1"/>
                </a:solidFill>
              </a:rPr>
              <a:t>ra</a:t>
            </a:r>
            <a:endParaRPr lang="en-US" dirty="0">
              <a:solidFill>
                <a:schemeClr val="tx1"/>
              </a:solidFill>
            </a:endParaRPr>
          </a:p>
          <a:p>
            <a:r>
              <a:rPr lang="en-US" dirty="0">
                <a:solidFill>
                  <a:schemeClr val="tx1"/>
                </a:solidFill>
              </a:rPr>
              <a:t>        </a:t>
            </a:r>
            <a:r>
              <a:rPr lang="en-US" dirty="0" err="1">
                <a:solidFill>
                  <a:schemeClr val="tx1"/>
                </a:solidFill>
              </a:rPr>
              <a:t>EncodingWidth</a:t>
            </a:r>
            <a:r>
              <a:rPr lang="en-US" dirty="0">
                <a:solidFill>
                  <a:schemeClr val="tx1"/>
                </a:solidFill>
              </a:rPr>
              <a:t>: 5</a:t>
            </a:r>
          </a:p>
          <a:p>
            <a:r>
              <a:rPr lang="en-US" dirty="0">
                <a:solidFill>
                  <a:schemeClr val="tx1"/>
                </a:solidFill>
              </a:rPr>
              <a:t>        </a:t>
            </a:r>
            <a:r>
              <a:rPr lang="en-US" dirty="0" err="1">
                <a:solidFill>
                  <a:schemeClr val="tx1"/>
                </a:solidFill>
              </a:rPr>
              <a:t>EncodingValue</a:t>
            </a:r>
            <a:r>
              <a:rPr lang="en-US" dirty="0">
                <a:solidFill>
                  <a:schemeClr val="tx1"/>
                </a:solidFill>
              </a:rPr>
              <a:t>: 0</a:t>
            </a:r>
          </a:p>
          <a:p>
            <a:endParaRPr lang="en-US" dirty="0">
              <a:solidFill>
                <a:schemeClr val="tx1"/>
              </a:solidFill>
            </a:endParaRPr>
          </a:p>
        </p:txBody>
      </p:sp>
      <p:sp>
        <p:nvSpPr>
          <p:cNvPr id="9" name="Content Placeholder 5">
            <a:extLst>
              <a:ext uri="{FF2B5EF4-FFF2-40B4-BE49-F238E27FC236}">
                <a16:creationId xmlns:a16="http://schemas.microsoft.com/office/drawing/2014/main" id="{4CCE4749-3E78-554A-97D2-9A0E25A6255E}"/>
              </a:ext>
            </a:extLst>
          </p:cNvPr>
          <p:cNvSpPr txBox="1">
            <a:spLocks/>
          </p:cNvSpPr>
          <p:nvPr/>
        </p:nvSpPr>
        <p:spPr>
          <a:xfrm>
            <a:off x="5104434" y="1562582"/>
            <a:ext cx="4271059" cy="421318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Add a top-level </a:t>
            </a:r>
            <a:r>
              <a:rPr lang="en-US" i="1" u="sng" dirty="0" err="1"/>
              <a:t>PseudoInst</a:t>
            </a:r>
            <a:r>
              <a:rPr lang="en-US" i="1" dirty="0"/>
              <a:t> </a:t>
            </a:r>
            <a:r>
              <a:rPr lang="en-US" dirty="0"/>
              <a:t>node block</a:t>
            </a:r>
          </a:p>
          <a:p>
            <a:r>
              <a:rPr lang="en-US" dirty="0"/>
              <a:t>Parameters:</a:t>
            </a:r>
          </a:p>
          <a:p>
            <a:pPr lvl="1"/>
            <a:r>
              <a:rPr lang="en-US" i="1" u="sng" dirty="0" err="1"/>
              <a:t>PseudoInst</a:t>
            </a:r>
            <a:r>
              <a:rPr lang="en-US" dirty="0"/>
              <a:t>: The unique name of the pseudo instruction</a:t>
            </a:r>
          </a:p>
          <a:p>
            <a:pPr lvl="1"/>
            <a:r>
              <a:rPr lang="en-US" i="1" u="sng" dirty="0"/>
              <a:t>ISA</a:t>
            </a:r>
            <a:r>
              <a:rPr lang="en-US" dirty="0"/>
              <a:t>: The containing ISA</a:t>
            </a:r>
          </a:p>
          <a:p>
            <a:pPr lvl="1"/>
            <a:r>
              <a:rPr lang="en-US" i="1" u="sng" dirty="0"/>
              <a:t>Inst</a:t>
            </a:r>
            <a:r>
              <a:rPr lang="en-US" dirty="0"/>
              <a:t>: The base instruction that is aliased</a:t>
            </a:r>
          </a:p>
          <a:p>
            <a:pPr lvl="1"/>
            <a:r>
              <a:rPr lang="en-US" i="1" u="sng" dirty="0"/>
              <a:t>Encodings</a:t>
            </a:r>
            <a:r>
              <a:rPr lang="en-US" dirty="0"/>
              <a:t>: Contains a set of special encodings for this pseudo instruction</a:t>
            </a:r>
          </a:p>
          <a:p>
            <a:pPr lvl="1"/>
            <a:endParaRPr lang="en-US" dirty="0"/>
          </a:p>
        </p:txBody>
      </p:sp>
    </p:spTree>
    <p:extLst>
      <p:ext uri="{BB962C8B-B14F-4D97-AF65-F5344CB8AC3E}">
        <p14:creationId xmlns:p14="http://schemas.microsoft.com/office/powerpoint/2010/main" val="7299829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7: Define the pseudo instructions cont.</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199" y="1562582"/>
            <a:ext cx="4266235" cy="4213185"/>
          </a:xfrm>
        </p:spPr>
        <p:txBody>
          <a:bodyPr>
            <a:normAutofit/>
          </a:bodyPr>
          <a:lstStyle/>
          <a:p>
            <a:r>
              <a:rPr lang="en-US" dirty="0"/>
              <a:t>Encodings:</a:t>
            </a:r>
          </a:p>
          <a:p>
            <a:pPr lvl="1"/>
            <a:r>
              <a:rPr lang="en-US" i="1" u="sng" dirty="0" err="1"/>
              <a:t>EncodingField</a:t>
            </a:r>
            <a:r>
              <a:rPr lang="en-US" dirty="0"/>
              <a:t>: The instruction format field this encoding applies to</a:t>
            </a:r>
          </a:p>
          <a:p>
            <a:pPr lvl="1"/>
            <a:r>
              <a:rPr lang="en-US" i="1" u="sng" dirty="0" err="1"/>
              <a:t>EncodingWidth</a:t>
            </a:r>
            <a:r>
              <a:rPr lang="en-US" dirty="0"/>
              <a:t>: The width of the encoding (in bits)</a:t>
            </a:r>
          </a:p>
          <a:p>
            <a:pPr lvl="1"/>
            <a:r>
              <a:rPr lang="en-US" i="1" u="sng" dirty="0" err="1"/>
              <a:t>EncodingValue</a:t>
            </a:r>
            <a:r>
              <a:rPr lang="en-US" dirty="0"/>
              <a:t>: The decimal value you are encoding</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/LEVEL1/Step7</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9107241" y="1562582"/>
            <a:ext cx="2569579" cy="3911459"/>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chemeClr val="tx1"/>
                </a:solidFill>
              </a:rPr>
              <a:t>PseudoInsts</a:t>
            </a:r>
            <a:r>
              <a:rPr lang="en-US" dirty="0">
                <a:solidFill>
                  <a:schemeClr val="tx1"/>
                </a:solidFill>
              </a:rPr>
              <a:t>:</a:t>
            </a:r>
          </a:p>
          <a:p>
            <a:r>
              <a:rPr lang="en-US" dirty="0">
                <a:solidFill>
                  <a:schemeClr val="tx1"/>
                </a:solidFill>
              </a:rPr>
              <a:t>  - </a:t>
            </a:r>
            <a:r>
              <a:rPr lang="en-US" dirty="0" err="1">
                <a:solidFill>
                  <a:schemeClr val="tx1"/>
                </a:solidFill>
              </a:rPr>
              <a:t>PseudoInst</a:t>
            </a:r>
            <a:r>
              <a:rPr lang="en-US" dirty="0">
                <a:solidFill>
                  <a:schemeClr val="tx1"/>
                </a:solidFill>
              </a:rPr>
              <a:t>: </a:t>
            </a:r>
            <a:r>
              <a:rPr lang="en-US" dirty="0" err="1">
                <a:solidFill>
                  <a:schemeClr val="tx1"/>
                </a:solidFill>
              </a:rPr>
              <a:t>mov</a:t>
            </a:r>
            <a:endParaRPr lang="en-US" dirty="0">
              <a:solidFill>
                <a:schemeClr val="tx1"/>
              </a:solidFill>
            </a:endParaRPr>
          </a:p>
          <a:p>
            <a:r>
              <a:rPr lang="en-US" dirty="0">
                <a:solidFill>
                  <a:schemeClr val="tx1"/>
                </a:solidFill>
              </a:rPr>
              <a:t>    ISA: </a:t>
            </a:r>
            <a:r>
              <a:rPr lang="en-US" dirty="0" err="1">
                <a:solidFill>
                  <a:schemeClr val="tx1"/>
                </a:solidFill>
              </a:rPr>
              <a:t>BasicRISC.ISA</a:t>
            </a:r>
            <a:endParaRPr lang="en-US" dirty="0">
              <a:solidFill>
                <a:schemeClr val="tx1"/>
              </a:solidFill>
            </a:endParaRPr>
          </a:p>
          <a:p>
            <a:r>
              <a:rPr lang="en-US" dirty="0">
                <a:solidFill>
                  <a:schemeClr val="tx1"/>
                </a:solidFill>
              </a:rPr>
              <a:t>    Inst: add</a:t>
            </a:r>
          </a:p>
          <a:p>
            <a:r>
              <a:rPr lang="en-US" dirty="0">
                <a:solidFill>
                  <a:schemeClr val="tx1"/>
                </a:solidFill>
              </a:rPr>
              <a:t>    Encodings:</a:t>
            </a:r>
          </a:p>
          <a:p>
            <a:r>
              <a:rPr lang="en-US" dirty="0">
                <a:solidFill>
                  <a:schemeClr val="tx1"/>
                </a:solidFill>
              </a:rPr>
              <a:t>      - </a:t>
            </a:r>
            <a:r>
              <a:rPr lang="en-US" dirty="0" err="1">
                <a:solidFill>
                  <a:schemeClr val="tx1"/>
                </a:solidFill>
              </a:rPr>
              <a:t>EncodingField</a:t>
            </a:r>
            <a:r>
              <a:rPr lang="en-US" dirty="0">
                <a:solidFill>
                  <a:schemeClr val="tx1"/>
                </a:solidFill>
              </a:rPr>
              <a:t>: </a:t>
            </a:r>
            <a:r>
              <a:rPr lang="en-US" dirty="0" err="1">
                <a:solidFill>
                  <a:schemeClr val="tx1"/>
                </a:solidFill>
              </a:rPr>
              <a:t>ra</a:t>
            </a:r>
            <a:endParaRPr lang="en-US" dirty="0">
              <a:solidFill>
                <a:schemeClr val="tx1"/>
              </a:solidFill>
            </a:endParaRPr>
          </a:p>
          <a:p>
            <a:r>
              <a:rPr lang="en-US" dirty="0">
                <a:solidFill>
                  <a:schemeClr val="tx1"/>
                </a:solidFill>
              </a:rPr>
              <a:t>        </a:t>
            </a:r>
            <a:r>
              <a:rPr lang="en-US" dirty="0" err="1">
                <a:solidFill>
                  <a:schemeClr val="tx1"/>
                </a:solidFill>
              </a:rPr>
              <a:t>EncodingWidth</a:t>
            </a:r>
            <a:r>
              <a:rPr lang="en-US" dirty="0">
                <a:solidFill>
                  <a:schemeClr val="tx1"/>
                </a:solidFill>
              </a:rPr>
              <a:t>: 5</a:t>
            </a:r>
          </a:p>
          <a:p>
            <a:r>
              <a:rPr lang="en-US" dirty="0">
                <a:solidFill>
                  <a:schemeClr val="tx1"/>
                </a:solidFill>
              </a:rPr>
              <a:t>        </a:t>
            </a:r>
            <a:r>
              <a:rPr lang="en-US" dirty="0" err="1">
                <a:solidFill>
                  <a:schemeClr val="tx1"/>
                </a:solidFill>
              </a:rPr>
              <a:t>EncodingValue</a:t>
            </a:r>
            <a:r>
              <a:rPr lang="en-US" dirty="0">
                <a:solidFill>
                  <a:schemeClr val="tx1"/>
                </a:solidFill>
              </a:rPr>
              <a:t>: 0</a:t>
            </a:r>
          </a:p>
          <a:p>
            <a:endParaRPr lang="en-US" dirty="0">
              <a:solidFill>
                <a:schemeClr val="tx1"/>
              </a:solidFill>
            </a:endParaRPr>
          </a:p>
        </p:txBody>
      </p:sp>
      <p:sp>
        <p:nvSpPr>
          <p:cNvPr id="10" name="Content Placeholder 5">
            <a:extLst>
              <a:ext uri="{FF2B5EF4-FFF2-40B4-BE49-F238E27FC236}">
                <a16:creationId xmlns:a16="http://schemas.microsoft.com/office/drawing/2014/main" id="{F12149C7-A938-4449-8327-7D49CAEE4969}"/>
              </a:ext>
            </a:extLst>
          </p:cNvPr>
          <p:cNvSpPr txBox="1">
            <a:spLocks/>
          </p:cNvSpPr>
          <p:nvPr/>
        </p:nvSpPr>
        <p:spPr>
          <a:xfrm>
            <a:off x="5104434" y="1563366"/>
            <a:ext cx="4002806" cy="421318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 this example, we are forcing the Ra field to always be “0”</a:t>
            </a:r>
          </a:p>
          <a:p>
            <a:pPr lvl="1"/>
            <a:r>
              <a:rPr lang="en-US" dirty="0"/>
              <a:t>This forces Ra = register R0 (which is hardwired to zero</a:t>
            </a:r>
          </a:p>
          <a:p>
            <a:r>
              <a:rPr lang="en-US" dirty="0"/>
              <a:t>Notes on pseudo instructions</a:t>
            </a:r>
          </a:p>
          <a:p>
            <a:pPr lvl="1"/>
            <a:r>
              <a:rPr lang="en-US" dirty="0"/>
              <a:t>You can define multiple pseudo instructions that alias a single instruction</a:t>
            </a:r>
          </a:p>
          <a:p>
            <a:pPr lvl="1"/>
            <a:r>
              <a:rPr lang="en-US" dirty="0"/>
              <a:t>You can override any of the register field and immediate encodings</a:t>
            </a:r>
          </a:p>
          <a:p>
            <a:pPr lvl="1"/>
            <a:r>
              <a:rPr lang="en-US" dirty="0"/>
              <a:t>You CANNOT override the encoding fields</a:t>
            </a:r>
          </a:p>
          <a:p>
            <a:pPr lvl="1"/>
            <a:endParaRPr lang="en-US" dirty="0"/>
          </a:p>
        </p:txBody>
      </p:sp>
    </p:spTree>
    <p:extLst>
      <p:ext uri="{BB962C8B-B14F-4D97-AF65-F5344CB8AC3E}">
        <p14:creationId xmlns:p14="http://schemas.microsoft.com/office/powerpoint/2010/main" val="35070321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7: Define the pseudo instructions cont.</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/LEVEL1/Step7</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9107241" y="1562582"/>
            <a:ext cx="2569579" cy="3911459"/>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chemeClr val="tx1"/>
                </a:solidFill>
              </a:rPr>
              <a:t>PseudoInsts</a:t>
            </a:r>
            <a:r>
              <a:rPr lang="en-US" dirty="0">
                <a:solidFill>
                  <a:schemeClr val="tx1"/>
                </a:solidFill>
              </a:rPr>
              <a:t>:</a:t>
            </a:r>
          </a:p>
          <a:p>
            <a:r>
              <a:rPr lang="en-US" dirty="0">
                <a:solidFill>
                  <a:schemeClr val="tx1"/>
                </a:solidFill>
              </a:rPr>
              <a:t>  - </a:t>
            </a:r>
            <a:r>
              <a:rPr lang="en-US" dirty="0" err="1">
                <a:solidFill>
                  <a:schemeClr val="tx1"/>
                </a:solidFill>
              </a:rPr>
              <a:t>PseudoInst</a:t>
            </a:r>
            <a:r>
              <a:rPr lang="en-US" dirty="0">
                <a:solidFill>
                  <a:schemeClr val="tx1"/>
                </a:solidFill>
              </a:rPr>
              <a:t>: </a:t>
            </a:r>
            <a:r>
              <a:rPr lang="en-US" dirty="0" err="1">
                <a:solidFill>
                  <a:schemeClr val="tx1"/>
                </a:solidFill>
              </a:rPr>
              <a:t>mov</a:t>
            </a:r>
            <a:endParaRPr lang="en-US" dirty="0">
              <a:solidFill>
                <a:schemeClr val="tx1"/>
              </a:solidFill>
            </a:endParaRPr>
          </a:p>
          <a:p>
            <a:r>
              <a:rPr lang="en-US" dirty="0">
                <a:solidFill>
                  <a:schemeClr val="tx1"/>
                </a:solidFill>
              </a:rPr>
              <a:t>    ISA: </a:t>
            </a:r>
            <a:r>
              <a:rPr lang="en-US" dirty="0" err="1">
                <a:solidFill>
                  <a:schemeClr val="tx1"/>
                </a:solidFill>
              </a:rPr>
              <a:t>BasicRISC.ISA</a:t>
            </a:r>
            <a:endParaRPr lang="en-US" dirty="0">
              <a:solidFill>
                <a:schemeClr val="tx1"/>
              </a:solidFill>
            </a:endParaRPr>
          </a:p>
          <a:p>
            <a:r>
              <a:rPr lang="en-US" dirty="0">
                <a:solidFill>
                  <a:schemeClr val="tx1"/>
                </a:solidFill>
              </a:rPr>
              <a:t>    Inst: add</a:t>
            </a:r>
          </a:p>
          <a:p>
            <a:r>
              <a:rPr lang="en-US" dirty="0">
                <a:solidFill>
                  <a:schemeClr val="tx1"/>
                </a:solidFill>
              </a:rPr>
              <a:t>    Encodings:</a:t>
            </a:r>
          </a:p>
          <a:p>
            <a:r>
              <a:rPr lang="en-US" dirty="0">
                <a:solidFill>
                  <a:schemeClr val="tx1"/>
                </a:solidFill>
              </a:rPr>
              <a:t>      - </a:t>
            </a:r>
            <a:r>
              <a:rPr lang="en-US" dirty="0" err="1">
                <a:solidFill>
                  <a:schemeClr val="tx1"/>
                </a:solidFill>
              </a:rPr>
              <a:t>EncodingField</a:t>
            </a:r>
            <a:r>
              <a:rPr lang="en-US" dirty="0">
                <a:solidFill>
                  <a:schemeClr val="tx1"/>
                </a:solidFill>
              </a:rPr>
              <a:t>: </a:t>
            </a:r>
            <a:r>
              <a:rPr lang="en-US" dirty="0" err="1">
                <a:solidFill>
                  <a:schemeClr val="tx1"/>
                </a:solidFill>
              </a:rPr>
              <a:t>ra</a:t>
            </a:r>
            <a:endParaRPr lang="en-US" dirty="0">
              <a:solidFill>
                <a:schemeClr val="tx1"/>
              </a:solidFill>
            </a:endParaRPr>
          </a:p>
          <a:p>
            <a:r>
              <a:rPr lang="en-US" dirty="0">
                <a:solidFill>
                  <a:schemeClr val="tx1"/>
                </a:solidFill>
              </a:rPr>
              <a:t>        </a:t>
            </a:r>
            <a:r>
              <a:rPr lang="en-US" dirty="0" err="1">
                <a:solidFill>
                  <a:schemeClr val="tx1"/>
                </a:solidFill>
              </a:rPr>
              <a:t>EncodingWidth</a:t>
            </a:r>
            <a:r>
              <a:rPr lang="en-US" dirty="0">
                <a:solidFill>
                  <a:schemeClr val="tx1"/>
                </a:solidFill>
              </a:rPr>
              <a:t>: 5</a:t>
            </a:r>
          </a:p>
          <a:p>
            <a:r>
              <a:rPr lang="en-US" dirty="0">
                <a:solidFill>
                  <a:schemeClr val="tx1"/>
                </a:solidFill>
              </a:rPr>
              <a:t>        </a:t>
            </a:r>
            <a:r>
              <a:rPr lang="en-US" dirty="0" err="1">
                <a:solidFill>
                  <a:schemeClr val="tx1"/>
                </a:solidFill>
              </a:rPr>
              <a:t>EncodingValue</a:t>
            </a:r>
            <a:r>
              <a:rPr lang="en-US" dirty="0">
                <a:solidFill>
                  <a:schemeClr val="tx1"/>
                </a:solidFill>
              </a:rPr>
              <a:t>: 0</a:t>
            </a:r>
          </a:p>
          <a:p>
            <a:endParaRPr lang="en-US" dirty="0">
              <a:solidFill>
                <a:schemeClr val="tx1"/>
              </a:solidFill>
            </a:endParaRPr>
          </a:p>
        </p:txBody>
      </p:sp>
      <p:sp>
        <p:nvSpPr>
          <p:cNvPr id="10" name="Content Placeholder 5">
            <a:extLst>
              <a:ext uri="{FF2B5EF4-FFF2-40B4-BE49-F238E27FC236}">
                <a16:creationId xmlns:a16="http://schemas.microsoft.com/office/drawing/2014/main" id="{F12149C7-A938-4449-8327-7D49CAEE4969}"/>
              </a:ext>
            </a:extLst>
          </p:cNvPr>
          <p:cNvSpPr txBox="1">
            <a:spLocks/>
          </p:cNvSpPr>
          <p:nvPr/>
        </p:nvSpPr>
        <p:spPr>
          <a:xfrm>
            <a:off x="648181" y="1562582"/>
            <a:ext cx="4002806" cy="421318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Now our pseudo instructions are depicted in the dependence graph</a:t>
            </a:r>
          </a:p>
          <a:p>
            <a:r>
              <a:rPr lang="en-US" dirty="0"/>
              <a:t>Note how they depend upon the original instruction definitions</a:t>
            </a:r>
          </a:p>
          <a:p>
            <a:r>
              <a:rPr lang="en-US" dirty="0"/>
              <a:t>Removing the original instructions will break the dependence graph and the tools will warn the user of the issue</a:t>
            </a:r>
          </a:p>
          <a:p>
            <a:pPr lvl="1"/>
            <a:endParaRPr lang="en-US" dirty="0"/>
          </a:p>
        </p:txBody>
      </p:sp>
      <p:pic>
        <p:nvPicPr>
          <p:cNvPr id="9" name="Picture 8">
            <a:extLst>
              <a:ext uri="{FF2B5EF4-FFF2-40B4-BE49-F238E27FC236}">
                <a16:creationId xmlns:a16="http://schemas.microsoft.com/office/drawing/2014/main" id="{EE3AA8EB-565D-304F-9923-2D0DAC73918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7709" y="2152324"/>
            <a:ext cx="4503232" cy="2791879"/>
          </a:xfrm>
          <a:prstGeom prst="rect">
            <a:avLst/>
          </a:prstGeom>
        </p:spPr>
      </p:pic>
    </p:spTree>
    <p:extLst>
      <p:ext uri="{BB962C8B-B14F-4D97-AF65-F5344CB8AC3E}">
        <p14:creationId xmlns:p14="http://schemas.microsoft.com/office/powerpoint/2010/main" val="24439451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8: Define a cache</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825625"/>
            <a:ext cx="3745375" cy="3950142"/>
          </a:xfrm>
        </p:spPr>
        <p:txBody>
          <a:bodyPr>
            <a:normAutofit fontScale="70000" lnSpcReduction="20000"/>
          </a:bodyPr>
          <a:lstStyle/>
          <a:p>
            <a:r>
              <a:rPr lang="en-US" dirty="0"/>
              <a:t>Now we begin adding memory units to our design: </a:t>
            </a:r>
            <a:r>
              <a:rPr lang="en-US" i="1" dirty="0"/>
              <a:t>Caches</a:t>
            </a:r>
          </a:p>
          <a:p>
            <a:r>
              <a:rPr lang="en-US" dirty="0"/>
              <a:t>Caches are optional components in your designs</a:t>
            </a:r>
          </a:p>
          <a:p>
            <a:pPr lvl="1"/>
            <a:r>
              <a:rPr lang="en-US" dirty="0"/>
              <a:t>Not required, but advantageous for performance</a:t>
            </a:r>
          </a:p>
          <a:p>
            <a:pPr lvl="1"/>
            <a:r>
              <a:rPr lang="en-US" dirty="0"/>
              <a:t>Absence of caches will force instruction fetches from memory</a:t>
            </a:r>
          </a:p>
          <a:p>
            <a:r>
              <a:rPr lang="en-US" dirty="0"/>
              <a:t>Caches can also be hierarchical</a:t>
            </a:r>
          </a:p>
          <a:p>
            <a:pPr lvl="1"/>
            <a:r>
              <a:rPr lang="en-US" dirty="0"/>
              <a:t>We have a single cache layer in </a:t>
            </a:r>
            <a:r>
              <a:rPr lang="en-US" dirty="0" err="1"/>
              <a:t>BasicRISC</a:t>
            </a:r>
            <a:r>
              <a:rPr lang="en-US" dirty="0"/>
              <a:t>, but it is trivial to add hierarchical caches</a:t>
            </a:r>
          </a:p>
          <a:p>
            <a:r>
              <a:rPr lang="en-US" dirty="0"/>
              <a:t>Create a </a:t>
            </a:r>
            <a:r>
              <a:rPr lang="en-US" i="1" u="sng" dirty="0"/>
              <a:t>Caches</a:t>
            </a:r>
            <a:r>
              <a:rPr lang="en-US" dirty="0"/>
              <a:t> node block</a:t>
            </a:r>
          </a:p>
          <a:p>
            <a:pPr lvl="1"/>
            <a:endParaRPr lang="en-US" dirty="0"/>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/LEVEL1/Step8</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9051403" y="1690688"/>
            <a:ext cx="2893670" cy="3911459"/>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Caches:</a:t>
            </a:r>
          </a:p>
          <a:p>
            <a:r>
              <a:rPr lang="en-US" dirty="0">
                <a:solidFill>
                  <a:schemeClr val="tx1"/>
                </a:solidFill>
              </a:rPr>
              <a:t>  - Cache: Core0.L1.cache</a:t>
            </a:r>
          </a:p>
          <a:p>
            <a:r>
              <a:rPr lang="en-US" dirty="0">
                <a:solidFill>
                  <a:schemeClr val="tx1"/>
                </a:solidFill>
              </a:rPr>
              <a:t>    Sets: 2</a:t>
            </a:r>
          </a:p>
          <a:p>
            <a:r>
              <a:rPr lang="en-US" dirty="0">
                <a:solidFill>
                  <a:schemeClr val="tx1"/>
                </a:solidFill>
              </a:rPr>
              <a:t>    Ways: 8</a:t>
            </a:r>
          </a:p>
          <a:p>
            <a:endParaRPr lang="en-US" dirty="0">
              <a:solidFill>
                <a:schemeClr val="tx1"/>
              </a:solidFill>
            </a:endParaRPr>
          </a:p>
        </p:txBody>
      </p:sp>
      <p:sp>
        <p:nvSpPr>
          <p:cNvPr id="9" name="Content Placeholder 5">
            <a:extLst>
              <a:ext uri="{FF2B5EF4-FFF2-40B4-BE49-F238E27FC236}">
                <a16:creationId xmlns:a16="http://schemas.microsoft.com/office/drawing/2014/main" id="{CFDEB73F-3420-174B-B539-5729E76E55DC}"/>
              </a:ext>
            </a:extLst>
          </p:cNvPr>
          <p:cNvSpPr txBox="1">
            <a:spLocks/>
          </p:cNvSpPr>
          <p:nvPr/>
        </p:nvSpPr>
        <p:spPr>
          <a:xfrm>
            <a:off x="4717648" y="1825625"/>
            <a:ext cx="3745375" cy="395014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Parameters:</a:t>
            </a:r>
          </a:p>
          <a:p>
            <a:pPr lvl="1"/>
            <a:r>
              <a:rPr lang="en-US" i="1" u="sng" dirty="0"/>
              <a:t>Cache</a:t>
            </a:r>
            <a:r>
              <a:rPr lang="en-US" dirty="0"/>
              <a:t>: The unique name of the cache level. These names must be unique across </a:t>
            </a:r>
            <a:r>
              <a:rPr lang="en-US" b="1" dirty="0"/>
              <a:t>ALL</a:t>
            </a:r>
            <a:r>
              <a:rPr lang="en-US" dirty="0"/>
              <a:t> cores within a SoC</a:t>
            </a:r>
          </a:p>
          <a:p>
            <a:pPr lvl="1"/>
            <a:r>
              <a:rPr lang="en-US" i="1" u="sng" dirty="0"/>
              <a:t>Sets</a:t>
            </a:r>
            <a:r>
              <a:rPr lang="en-US" dirty="0"/>
              <a:t>: The number of </a:t>
            </a:r>
            <a:r>
              <a:rPr lang="en-US" i="1" dirty="0"/>
              <a:t>sets</a:t>
            </a:r>
            <a:r>
              <a:rPr lang="en-US" dirty="0"/>
              <a:t> in the cache blocking configuration</a:t>
            </a:r>
          </a:p>
          <a:p>
            <a:pPr lvl="1"/>
            <a:r>
              <a:rPr lang="en-US" i="1" u="sng" dirty="0"/>
              <a:t>Ways</a:t>
            </a:r>
            <a:r>
              <a:rPr lang="en-US" dirty="0"/>
              <a:t>: The number of </a:t>
            </a:r>
            <a:r>
              <a:rPr lang="en-US" i="1" dirty="0"/>
              <a:t>ways</a:t>
            </a:r>
            <a:r>
              <a:rPr lang="en-US" dirty="0"/>
              <a:t> in the cache tagging configuration</a:t>
            </a:r>
          </a:p>
          <a:p>
            <a:pPr lvl="1"/>
            <a:r>
              <a:rPr lang="en-US" i="1" u="sng" dirty="0" err="1"/>
              <a:t>SubLevel</a:t>
            </a:r>
            <a:r>
              <a:rPr lang="en-US" dirty="0"/>
              <a:t>: Optional parameter that describes a connected sub-cache</a:t>
            </a:r>
          </a:p>
          <a:p>
            <a:pPr lvl="2"/>
            <a:r>
              <a:rPr lang="en-US" dirty="0"/>
              <a:t>The L2 would be a sublevel from L1</a:t>
            </a:r>
          </a:p>
          <a:p>
            <a:pPr lvl="1"/>
            <a:endParaRPr lang="en-US" dirty="0"/>
          </a:p>
        </p:txBody>
      </p:sp>
    </p:spTree>
    <p:extLst>
      <p:ext uri="{BB962C8B-B14F-4D97-AF65-F5344CB8AC3E}">
        <p14:creationId xmlns:p14="http://schemas.microsoft.com/office/powerpoint/2010/main" val="38045347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8: Define a cache cont.</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825625"/>
            <a:ext cx="3745375" cy="3950142"/>
          </a:xfrm>
        </p:spPr>
        <p:txBody>
          <a:bodyPr>
            <a:normAutofit fontScale="92500" lnSpcReduction="10000"/>
          </a:bodyPr>
          <a:lstStyle/>
          <a:p>
            <a:r>
              <a:rPr lang="en-US" dirty="0"/>
              <a:t>Notes on cache configuration</a:t>
            </a:r>
          </a:p>
          <a:p>
            <a:pPr lvl="1"/>
            <a:r>
              <a:rPr lang="en-US" dirty="0"/>
              <a:t>The dependence infrastructure in </a:t>
            </a:r>
            <a:r>
              <a:rPr lang="en-US" dirty="0" err="1"/>
              <a:t>CoreGen</a:t>
            </a:r>
            <a:r>
              <a:rPr lang="en-US" dirty="0"/>
              <a:t> derives local versus shared caches</a:t>
            </a:r>
          </a:p>
          <a:p>
            <a:pPr lvl="1"/>
            <a:r>
              <a:rPr lang="en-US" dirty="0"/>
              <a:t>Caches are not required to be homogeneous between layers</a:t>
            </a:r>
          </a:p>
          <a:p>
            <a:pPr lvl="1"/>
            <a:r>
              <a:rPr lang="en-US" dirty="0"/>
              <a:t>Designs can contain an unlimited number of caching layers</a:t>
            </a:r>
          </a:p>
          <a:p>
            <a:pPr lvl="1"/>
            <a:endParaRPr lang="en-US" dirty="0"/>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/LEVEL1/Step8</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9051403" y="1690688"/>
            <a:ext cx="2893670" cy="3911459"/>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Caches:</a:t>
            </a:r>
          </a:p>
          <a:p>
            <a:r>
              <a:rPr lang="en-US" dirty="0">
                <a:solidFill>
                  <a:schemeClr val="tx1"/>
                </a:solidFill>
              </a:rPr>
              <a:t>  - Cache: Core0.L1.cache</a:t>
            </a:r>
          </a:p>
          <a:p>
            <a:r>
              <a:rPr lang="en-US" dirty="0">
                <a:solidFill>
                  <a:schemeClr val="tx1"/>
                </a:solidFill>
              </a:rPr>
              <a:t>    Sets: 2</a:t>
            </a:r>
          </a:p>
          <a:p>
            <a:r>
              <a:rPr lang="en-US" dirty="0">
                <a:solidFill>
                  <a:schemeClr val="tx1"/>
                </a:solidFill>
              </a:rPr>
              <a:t>    Ways: 8</a:t>
            </a:r>
          </a:p>
          <a:p>
            <a:r>
              <a:rPr lang="en-US" dirty="0">
                <a:solidFill>
                  <a:schemeClr val="tx1"/>
                </a:solidFill>
              </a:rPr>
              <a:t>    </a:t>
            </a:r>
            <a:r>
              <a:rPr lang="en-US" dirty="0" err="1">
                <a:solidFill>
                  <a:schemeClr val="tx1"/>
                </a:solidFill>
              </a:rPr>
              <a:t>SubLevel</a:t>
            </a:r>
            <a:r>
              <a:rPr lang="en-US" dirty="0">
                <a:solidFill>
                  <a:schemeClr val="tx1"/>
                </a:solidFill>
              </a:rPr>
              <a:t>: Core0.L2.cache</a:t>
            </a:r>
          </a:p>
          <a:p>
            <a:r>
              <a:rPr lang="en-US" dirty="0">
                <a:solidFill>
                  <a:schemeClr val="tx1"/>
                </a:solidFill>
              </a:rPr>
              <a:t>  - Cache: Core0.L2.cache</a:t>
            </a:r>
          </a:p>
          <a:p>
            <a:r>
              <a:rPr lang="en-US" dirty="0">
                <a:solidFill>
                  <a:schemeClr val="tx1"/>
                </a:solidFill>
              </a:rPr>
              <a:t>     Sets: 4</a:t>
            </a:r>
          </a:p>
          <a:p>
            <a:r>
              <a:rPr lang="en-US" dirty="0">
                <a:solidFill>
                  <a:schemeClr val="tx1"/>
                </a:solidFill>
              </a:rPr>
              <a:t>     Ways: 8</a:t>
            </a:r>
          </a:p>
          <a:p>
            <a:r>
              <a:rPr lang="en-US" dirty="0">
                <a:solidFill>
                  <a:schemeClr val="tx1"/>
                </a:solidFill>
              </a:rPr>
              <a:t>     </a:t>
            </a:r>
            <a:r>
              <a:rPr lang="en-US" dirty="0" err="1">
                <a:solidFill>
                  <a:schemeClr val="tx1"/>
                </a:solidFill>
              </a:rPr>
              <a:t>SubLevel</a:t>
            </a:r>
            <a:r>
              <a:rPr lang="en-US" dirty="0">
                <a:solidFill>
                  <a:schemeClr val="tx1"/>
                </a:solidFill>
              </a:rPr>
              <a:t>: Shared.L3.cache</a:t>
            </a:r>
          </a:p>
          <a:p>
            <a:r>
              <a:rPr lang="en-US" dirty="0">
                <a:solidFill>
                  <a:schemeClr val="tx1"/>
                </a:solidFill>
              </a:rPr>
              <a:t>  - Cache: Shared.L3.cache</a:t>
            </a:r>
          </a:p>
          <a:p>
            <a:r>
              <a:rPr lang="en-US" dirty="0">
                <a:solidFill>
                  <a:schemeClr val="tx1"/>
                </a:solidFill>
              </a:rPr>
              <a:t>     Sets: 2</a:t>
            </a:r>
          </a:p>
          <a:p>
            <a:r>
              <a:rPr lang="en-US" dirty="0">
                <a:solidFill>
                  <a:schemeClr val="tx1"/>
                </a:solidFill>
              </a:rPr>
              <a:t>     Ways: 8</a:t>
            </a:r>
          </a:p>
          <a:p>
            <a:endParaRPr lang="en-US" dirty="0">
              <a:solidFill>
                <a:schemeClr val="tx1"/>
              </a:solidFill>
            </a:endParaRPr>
          </a:p>
          <a:p>
            <a:endParaRPr lang="en-US" dirty="0">
              <a:solidFill>
                <a:schemeClr val="tx1"/>
              </a:solidFill>
            </a:endParaRPr>
          </a:p>
        </p:txBody>
      </p:sp>
      <p:grpSp>
        <p:nvGrpSpPr>
          <p:cNvPr id="26" name="Group 25">
            <a:extLst>
              <a:ext uri="{FF2B5EF4-FFF2-40B4-BE49-F238E27FC236}">
                <a16:creationId xmlns:a16="http://schemas.microsoft.com/office/drawing/2014/main" id="{922C8932-F701-8048-B05B-7360370BBD20}"/>
              </a:ext>
            </a:extLst>
          </p:cNvPr>
          <p:cNvGrpSpPr/>
          <p:nvPr/>
        </p:nvGrpSpPr>
        <p:grpSpPr>
          <a:xfrm>
            <a:off x="5011837" y="2180220"/>
            <a:ext cx="3611304" cy="2718504"/>
            <a:chOff x="5011837" y="2652149"/>
            <a:chExt cx="3611304" cy="2718504"/>
          </a:xfrm>
        </p:grpSpPr>
        <p:cxnSp>
          <p:nvCxnSpPr>
            <p:cNvPr id="22" name="Straight Connector 21">
              <a:extLst>
                <a:ext uri="{FF2B5EF4-FFF2-40B4-BE49-F238E27FC236}">
                  <a16:creationId xmlns:a16="http://schemas.microsoft.com/office/drawing/2014/main" id="{7D403104-F55A-584A-881D-254FD3F814BE}"/>
                </a:ext>
              </a:extLst>
            </p:cNvPr>
            <p:cNvCxnSpPr>
              <a:cxnSpLocks/>
              <a:endCxn id="23" idx="2"/>
            </p:cNvCxnSpPr>
            <p:nvPr/>
          </p:nvCxnSpPr>
          <p:spPr>
            <a:xfrm flipV="1">
              <a:off x="7731889" y="4416515"/>
              <a:ext cx="2" cy="46638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F488A6F-5A58-D442-AB9A-91DFD763B482}"/>
                </a:ext>
              </a:extLst>
            </p:cNvPr>
            <p:cNvCxnSpPr>
              <a:cxnSpLocks/>
              <a:endCxn id="10" idx="2"/>
            </p:cNvCxnSpPr>
            <p:nvPr/>
          </p:nvCxnSpPr>
          <p:spPr>
            <a:xfrm flipV="1">
              <a:off x="5903087" y="4416515"/>
              <a:ext cx="2" cy="46638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A5F0628-7AAE-6642-ABC8-C09EF77B8DA0}"/>
                </a:ext>
              </a:extLst>
            </p:cNvPr>
            <p:cNvSpPr/>
            <p:nvPr/>
          </p:nvSpPr>
          <p:spPr>
            <a:xfrm>
              <a:off x="5011838" y="4560425"/>
              <a:ext cx="3576577" cy="81022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Shared.L3.cache</a:t>
              </a:r>
            </a:p>
          </p:txBody>
        </p:sp>
        <p:sp>
          <p:nvSpPr>
            <p:cNvPr id="10" name="Rectangle 9">
              <a:extLst>
                <a:ext uri="{FF2B5EF4-FFF2-40B4-BE49-F238E27FC236}">
                  <a16:creationId xmlns:a16="http://schemas.microsoft.com/office/drawing/2014/main" id="{90FFBD77-1B4A-2A41-A92B-88747D97A60F}"/>
                </a:ext>
              </a:extLst>
            </p:cNvPr>
            <p:cNvSpPr/>
            <p:nvPr/>
          </p:nvSpPr>
          <p:spPr>
            <a:xfrm>
              <a:off x="5011838" y="3606287"/>
              <a:ext cx="1782501" cy="810228"/>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Core0.L2.cache</a:t>
              </a:r>
            </a:p>
          </p:txBody>
        </p:sp>
        <p:sp>
          <p:nvSpPr>
            <p:cNvPr id="11" name="Rectangle 10">
              <a:extLst>
                <a:ext uri="{FF2B5EF4-FFF2-40B4-BE49-F238E27FC236}">
                  <a16:creationId xmlns:a16="http://schemas.microsoft.com/office/drawing/2014/main" id="{353F9779-DE32-B146-AD9A-9AD179A6570A}"/>
                </a:ext>
              </a:extLst>
            </p:cNvPr>
            <p:cNvSpPr/>
            <p:nvPr/>
          </p:nvSpPr>
          <p:spPr>
            <a:xfrm>
              <a:off x="5011837" y="2652149"/>
              <a:ext cx="1782501" cy="81022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Core0.L1.cache</a:t>
              </a:r>
            </a:p>
          </p:txBody>
        </p:sp>
        <p:cxnSp>
          <p:nvCxnSpPr>
            <p:cNvPr id="12" name="Straight Connector 11">
              <a:extLst>
                <a:ext uri="{FF2B5EF4-FFF2-40B4-BE49-F238E27FC236}">
                  <a16:creationId xmlns:a16="http://schemas.microsoft.com/office/drawing/2014/main" id="{CEB40D42-12E7-514F-AE0F-2D37DB13A916}"/>
                </a:ext>
              </a:extLst>
            </p:cNvPr>
            <p:cNvCxnSpPr>
              <a:cxnSpLocks/>
              <a:stCxn id="11" idx="2"/>
              <a:endCxn id="10" idx="0"/>
            </p:cNvCxnSpPr>
            <p:nvPr/>
          </p:nvCxnSpPr>
          <p:spPr>
            <a:xfrm>
              <a:off x="5903088" y="3462377"/>
              <a:ext cx="1" cy="14391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5406B05-E15D-294D-B51A-8F483CEDBEA7}"/>
                </a:ext>
              </a:extLst>
            </p:cNvPr>
            <p:cNvSpPr/>
            <p:nvPr/>
          </p:nvSpPr>
          <p:spPr>
            <a:xfrm>
              <a:off x="6840640" y="3606287"/>
              <a:ext cx="1782501" cy="810228"/>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Core1.L2.cache</a:t>
              </a:r>
            </a:p>
          </p:txBody>
        </p:sp>
        <p:sp>
          <p:nvSpPr>
            <p:cNvPr id="24" name="Rectangle 23">
              <a:extLst>
                <a:ext uri="{FF2B5EF4-FFF2-40B4-BE49-F238E27FC236}">
                  <a16:creationId xmlns:a16="http://schemas.microsoft.com/office/drawing/2014/main" id="{0F15B15D-F648-FA43-AE1A-5AB4C8C175E7}"/>
                </a:ext>
              </a:extLst>
            </p:cNvPr>
            <p:cNvSpPr/>
            <p:nvPr/>
          </p:nvSpPr>
          <p:spPr>
            <a:xfrm>
              <a:off x="6840639" y="2652149"/>
              <a:ext cx="1782501" cy="81022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Core1.L1.cache</a:t>
              </a:r>
            </a:p>
          </p:txBody>
        </p:sp>
        <p:cxnSp>
          <p:nvCxnSpPr>
            <p:cNvPr id="25" name="Straight Connector 24">
              <a:extLst>
                <a:ext uri="{FF2B5EF4-FFF2-40B4-BE49-F238E27FC236}">
                  <a16:creationId xmlns:a16="http://schemas.microsoft.com/office/drawing/2014/main" id="{5D4AFE95-4AE4-9C49-8EBB-2E7B460D55C7}"/>
                </a:ext>
              </a:extLst>
            </p:cNvPr>
            <p:cNvCxnSpPr>
              <a:cxnSpLocks/>
              <a:stCxn id="24" idx="2"/>
              <a:endCxn id="23" idx="0"/>
            </p:cNvCxnSpPr>
            <p:nvPr/>
          </p:nvCxnSpPr>
          <p:spPr>
            <a:xfrm>
              <a:off x="7731890" y="3462377"/>
              <a:ext cx="1" cy="143910"/>
            </a:xfrm>
            <a:prstGeom prst="line">
              <a:avLst/>
            </a:prstGeom>
            <a:ln w="762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550072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8: Define a cache cont.</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199" y="1825625"/>
            <a:ext cx="3756949" cy="3950142"/>
          </a:xfrm>
        </p:spPr>
        <p:txBody>
          <a:bodyPr>
            <a:normAutofit/>
          </a:bodyPr>
          <a:lstStyle/>
          <a:p>
            <a:r>
              <a:rPr lang="en-US" dirty="0"/>
              <a:t>Executing the </a:t>
            </a:r>
            <a:r>
              <a:rPr lang="en-US" dirty="0" err="1"/>
              <a:t>cgcli</a:t>
            </a:r>
            <a:r>
              <a:rPr lang="en-US" dirty="0"/>
              <a:t> passes against our design in Step 8 will uncover dangling nodes and dangling regions</a:t>
            </a:r>
          </a:p>
          <a:p>
            <a:r>
              <a:rPr lang="en-US" dirty="0"/>
              <a:t>Our caches are not yet connected to cores!</a:t>
            </a:r>
          </a:p>
          <a:p>
            <a:endParaRPr lang="en-US" dirty="0"/>
          </a:p>
          <a:p>
            <a:endParaRPr lang="en-US" dirty="0"/>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/LEVEL1/Step8</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4699000" y="1441957"/>
            <a:ext cx="7246073" cy="715114"/>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tx1"/>
                </a:solidFill>
              </a:rPr>
              <a:t>$&gt; </a:t>
            </a:r>
            <a:r>
              <a:rPr lang="en-US" sz="1600" dirty="0" err="1">
                <a:solidFill>
                  <a:schemeClr val="tx1"/>
                </a:solidFill>
              </a:rPr>
              <a:t>cgcli</a:t>
            </a:r>
            <a:r>
              <a:rPr lang="en-US" sz="1600" dirty="0">
                <a:solidFill>
                  <a:schemeClr val="tx1"/>
                </a:solidFill>
              </a:rPr>
              <a:t> --</a:t>
            </a:r>
            <a:r>
              <a:rPr lang="en-US" sz="1600" dirty="0" err="1">
                <a:solidFill>
                  <a:schemeClr val="tx1"/>
                </a:solidFill>
              </a:rPr>
              <a:t>ir</a:t>
            </a:r>
            <a:r>
              <a:rPr lang="en-US" sz="1600" dirty="0">
                <a:solidFill>
                  <a:schemeClr val="tx1"/>
                </a:solidFill>
              </a:rPr>
              <a:t> ./</a:t>
            </a:r>
            <a:r>
              <a:rPr lang="en-US" sz="1600" dirty="0" err="1">
                <a:solidFill>
                  <a:schemeClr val="tx1"/>
                </a:solidFill>
              </a:rPr>
              <a:t>BasicRISC.yaml</a:t>
            </a:r>
            <a:r>
              <a:rPr lang="en-US" sz="1600" dirty="0">
                <a:solidFill>
                  <a:schemeClr val="tx1"/>
                </a:solidFill>
              </a:rPr>
              <a:t> --verify</a:t>
            </a:r>
          </a:p>
          <a:p>
            <a:r>
              <a:rPr lang="en-US" sz="1600" dirty="0">
                <a:solidFill>
                  <a:schemeClr val="tx1"/>
                </a:solidFill>
              </a:rPr>
              <a:t>$&gt; </a:t>
            </a:r>
            <a:r>
              <a:rPr lang="en-US" sz="1600" dirty="0" err="1">
                <a:solidFill>
                  <a:schemeClr val="tx1"/>
                </a:solidFill>
              </a:rPr>
              <a:t>cgcli</a:t>
            </a:r>
            <a:r>
              <a:rPr lang="en-US" sz="1600" dirty="0">
                <a:solidFill>
                  <a:schemeClr val="tx1"/>
                </a:solidFill>
              </a:rPr>
              <a:t> --</a:t>
            </a:r>
            <a:r>
              <a:rPr lang="en-US" sz="1600" dirty="0" err="1">
                <a:solidFill>
                  <a:schemeClr val="tx1"/>
                </a:solidFill>
              </a:rPr>
              <a:t>ir</a:t>
            </a:r>
            <a:r>
              <a:rPr lang="en-US" sz="1600" dirty="0">
                <a:solidFill>
                  <a:schemeClr val="tx1"/>
                </a:solidFill>
              </a:rPr>
              <a:t> ./</a:t>
            </a:r>
            <a:r>
              <a:rPr lang="en-US" sz="1600" dirty="0" err="1">
                <a:solidFill>
                  <a:schemeClr val="tx1"/>
                </a:solidFill>
              </a:rPr>
              <a:t>BasicRISC.yaml</a:t>
            </a:r>
            <a:r>
              <a:rPr lang="en-US" sz="1600" dirty="0">
                <a:solidFill>
                  <a:schemeClr val="tx1"/>
                </a:solidFill>
              </a:rPr>
              <a:t> --pass</a:t>
            </a:r>
            <a:endParaRPr lang="en-US" dirty="0">
              <a:solidFill>
                <a:schemeClr val="tx1"/>
              </a:solidFill>
            </a:endParaRPr>
          </a:p>
          <a:p>
            <a:endParaRPr lang="en-US" dirty="0">
              <a:solidFill>
                <a:schemeClr val="tx1"/>
              </a:solidFill>
            </a:endParaRPr>
          </a:p>
        </p:txBody>
      </p:sp>
      <p:pic>
        <p:nvPicPr>
          <p:cNvPr id="4" name="Picture 3">
            <a:extLst>
              <a:ext uri="{FF2B5EF4-FFF2-40B4-BE49-F238E27FC236}">
                <a16:creationId xmlns:a16="http://schemas.microsoft.com/office/drawing/2014/main" id="{B02A3FF8-1D25-C248-A06F-8BA5785914A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99000" y="2222862"/>
            <a:ext cx="4497663" cy="3545328"/>
          </a:xfrm>
          <a:prstGeom prst="rect">
            <a:avLst/>
          </a:prstGeom>
        </p:spPr>
      </p:pic>
      <p:sp>
        <p:nvSpPr>
          <p:cNvPr id="9" name="Left Arrow 8">
            <a:extLst>
              <a:ext uri="{FF2B5EF4-FFF2-40B4-BE49-F238E27FC236}">
                <a16:creationId xmlns:a16="http://schemas.microsoft.com/office/drawing/2014/main" id="{D78E93A1-24EE-8344-B2E6-0FBAFE2FB8B7}"/>
              </a:ext>
            </a:extLst>
          </p:cNvPr>
          <p:cNvSpPr/>
          <p:nvPr/>
        </p:nvSpPr>
        <p:spPr>
          <a:xfrm>
            <a:off x="9196663" y="4543912"/>
            <a:ext cx="1071418" cy="314036"/>
          </a:xfrm>
          <a:prstGeom prst="lef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3920BFA-1C25-FA49-AB4A-6E06DD66F000}"/>
              </a:ext>
            </a:extLst>
          </p:cNvPr>
          <p:cNvSpPr txBox="1"/>
          <p:nvPr/>
        </p:nvSpPr>
        <p:spPr>
          <a:xfrm>
            <a:off x="10268081" y="4439320"/>
            <a:ext cx="1505527" cy="523220"/>
          </a:xfrm>
          <a:prstGeom prst="rect">
            <a:avLst/>
          </a:prstGeom>
          <a:noFill/>
          <a:ln>
            <a:solidFill>
              <a:schemeClr val="tx1"/>
            </a:solidFill>
          </a:ln>
        </p:spPr>
        <p:txBody>
          <a:bodyPr wrap="square" rtlCol="0">
            <a:spAutoFit/>
          </a:bodyPr>
          <a:lstStyle/>
          <a:p>
            <a:r>
              <a:rPr lang="en-US" sz="1400" dirty="0"/>
              <a:t>Failed Analysis Passes</a:t>
            </a:r>
          </a:p>
        </p:txBody>
      </p:sp>
    </p:spTree>
    <p:extLst>
      <p:ext uri="{BB962C8B-B14F-4D97-AF65-F5344CB8AC3E}">
        <p14:creationId xmlns:p14="http://schemas.microsoft.com/office/powerpoint/2010/main" val="24510500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9: Define a core</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825625"/>
            <a:ext cx="4138914" cy="3950142"/>
          </a:xfrm>
        </p:spPr>
        <p:txBody>
          <a:bodyPr>
            <a:normAutofit fontScale="70000" lnSpcReduction="20000"/>
          </a:bodyPr>
          <a:lstStyle/>
          <a:p>
            <a:r>
              <a:rPr lang="en-US" dirty="0"/>
              <a:t>Now that we have a cache (or cache hierarchy), lets define a core</a:t>
            </a:r>
          </a:p>
          <a:p>
            <a:r>
              <a:rPr lang="en-US" dirty="0"/>
              <a:t>Cores are containers that include lower-level modules and data/control paths</a:t>
            </a:r>
          </a:p>
          <a:p>
            <a:r>
              <a:rPr lang="en-US" dirty="0"/>
              <a:t>Cores implement an instruction set with a set of register classes</a:t>
            </a:r>
          </a:p>
          <a:p>
            <a:pPr lvl="1"/>
            <a:r>
              <a:rPr lang="en-US" dirty="0"/>
              <a:t>The register sharing attributes are defined by the individual registers</a:t>
            </a:r>
          </a:p>
          <a:p>
            <a:r>
              <a:rPr lang="en-US" dirty="0"/>
              <a:t>Cores can also enable symmetric multi-threading (SMT) by specifying multiple “</a:t>
            </a:r>
            <a:r>
              <a:rPr lang="en-US" dirty="0" err="1"/>
              <a:t>ThreadUnits</a:t>
            </a:r>
            <a:r>
              <a:rPr lang="en-US" dirty="0"/>
              <a:t>”</a:t>
            </a:r>
          </a:p>
          <a:p>
            <a:pPr lvl="1"/>
            <a:r>
              <a:rPr lang="en-US" dirty="0"/>
              <a:t>The default is ‘1’ if unspecified</a:t>
            </a:r>
          </a:p>
          <a:p>
            <a:r>
              <a:rPr lang="en-US" dirty="0"/>
              <a:t>Define a </a:t>
            </a:r>
            <a:r>
              <a:rPr lang="en-US" i="1" u="sng" dirty="0"/>
              <a:t>Cores</a:t>
            </a:r>
            <a:r>
              <a:rPr lang="en-US" dirty="0"/>
              <a:t> node block</a:t>
            </a:r>
          </a:p>
          <a:p>
            <a:pPr lvl="1"/>
            <a:endParaRPr lang="en-US" dirty="0"/>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/LEVEL1/Step9</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9248172" y="1690688"/>
            <a:ext cx="2696901" cy="3911459"/>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Cores:</a:t>
            </a:r>
          </a:p>
          <a:p>
            <a:r>
              <a:rPr lang="en-US" dirty="0">
                <a:solidFill>
                  <a:schemeClr val="tx1"/>
                </a:solidFill>
              </a:rPr>
              <a:t>  - Core: core0</a:t>
            </a:r>
          </a:p>
          <a:p>
            <a:r>
              <a:rPr lang="en-US" dirty="0">
                <a:solidFill>
                  <a:schemeClr val="tx1"/>
                </a:solidFill>
              </a:rPr>
              <a:t>    </a:t>
            </a:r>
            <a:r>
              <a:rPr lang="en-US" dirty="0" err="1">
                <a:solidFill>
                  <a:schemeClr val="tx1"/>
                </a:solidFill>
              </a:rPr>
              <a:t>ThreadUnits</a:t>
            </a:r>
            <a:r>
              <a:rPr lang="en-US" dirty="0">
                <a:solidFill>
                  <a:schemeClr val="tx1"/>
                </a:solidFill>
              </a:rPr>
              <a:t>: 1</a:t>
            </a:r>
          </a:p>
          <a:p>
            <a:r>
              <a:rPr lang="en-US" dirty="0">
                <a:solidFill>
                  <a:schemeClr val="tx1"/>
                </a:solidFill>
              </a:rPr>
              <a:t>    Cache: Core0.L1.cache</a:t>
            </a:r>
          </a:p>
          <a:p>
            <a:r>
              <a:rPr lang="en-US" dirty="0">
                <a:solidFill>
                  <a:schemeClr val="tx1"/>
                </a:solidFill>
              </a:rPr>
              <a:t>    ISA: </a:t>
            </a:r>
            <a:r>
              <a:rPr lang="en-US" dirty="0" err="1">
                <a:solidFill>
                  <a:schemeClr val="tx1"/>
                </a:solidFill>
              </a:rPr>
              <a:t>BasicRISC.ISA</a:t>
            </a:r>
            <a:endParaRPr lang="en-US" dirty="0">
              <a:solidFill>
                <a:schemeClr val="tx1"/>
              </a:solidFill>
            </a:endParaRPr>
          </a:p>
          <a:p>
            <a:r>
              <a:rPr lang="en-US" dirty="0">
                <a:solidFill>
                  <a:schemeClr val="tx1"/>
                </a:solidFill>
              </a:rPr>
              <a:t>    </a:t>
            </a:r>
            <a:r>
              <a:rPr lang="en-US" dirty="0" err="1">
                <a:solidFill>
                  <a:schemeClr val="tx1"/>
                </a:solidFill>
              </a:rPr>
              <a:t>RegisterClasses</a:t>
            </a:r>
            <a:r>
              <a:rPr lang="en-US" dirty="0">
                <a:solidFill>
                  <a:schemeClr val="tx1"/>
                </a:solidFill>
              </a:rPr>
              <a:t>:</a:t>
            </a:r>
          </a:p>
          <a:p>
            <a:r>
              <a:rPr lang="en-US" dirty="0">
                <a:solidFill>
                  <a:schemeClr val="tx1"/>
                </a:solidFill>
              </a:rPr>
              <a:t>      - </a:t>
            </a:r>
            <a:r>
              <a:rPr lang="en-US" dirty="0" err="1">
                <a:solidFill>
                  <a:schemeClr val="tx1"/>
                </a:solidFill>
              </a:rPr>
              <a:t>RegClass</a:t>
            </a:r>
            <a:r>
              <a:rPr lang="en-US" dirty="0">
                <a:solidFill>
                  <a:schemeClr val="tx1"/>
                </a:solidFill>
              </a:rPr>
              <a:t>: GPR</a:t>
            </a:r>
          </a:p>
          <a:p>
            <a:r>
              <a:rPr lang="en-US" dirty="0">
                <a:solidFill>
                  <a:schemeClr val="tx1"/>
                </a:solidFill>
              </a:rPr>
              <a:t>      - </a:t>
            </a:r>
            <a:r>
              <a:rPr lang="en-US" dirty="0" err="1">
                <a:solidFill>
                  <a:schemeClr val="tx1"/>
                </a:solidFill>
              </a:rPr>
              <a:t>RegClass</a:t>
            </a:r>
            <a:r>
              <a:rPr lang="en-US" dirty="0">
                <a:solidFill>
                  <a:schemeClr val="tx1"/>
                </a:solidFill>
              </a:rPr>
              <a:t>: CTRL</a:t>
            </a:r>
          </a:p>
          <a:p>
            <a:endParaRPr lang="en-US" dirty="0">
              <a:solidFill>
                <a:schemeClr val="tx1"/>
              </a:solidFill>
            </a:endParaRPr>
          </a:p>
        </p:txBody>
      </p:sp>
      <p:sp>
        <p:nvSpPr>
          <p:cNvPr id="9" name="Content Placeholder 5">
            <a:extLst>
              <a:ext uri="{FF2B5EF4-FFF2-40B4-BE49-F238E27FC236}">
                <a16:creationId xmlns:a16="http://schemas.microsoft.com/office/drawing/2014/main" id="{A7A2CAD1-B5D4-0948-91C2-E37D8F531408}"/>
              </a:ext>
            </a:extLst>
          </p:cNvPr>
          <p:cNvSpPr txBox="1">
            <a:spLocks/>
          </p:cNvSpPr>
          <p:nvPr/>
        </p:nvSpPr>
        <p:spPr>
          <a:xfrm>
            <a:off x="4977114" y="1882726"/>
            <a:ext cx="4138914" cy="395014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Parameters:</a:t>
            </a:r>
          </a:p>
          <a:p>
            <a:pPr lvl="1"/>
            <a:r>
              <a:rPr lang="en-US" i="1" u="sng" dirty="0"/>
              <a:t>Core</a:t>
            </a:r>
            <a:r>
              <a:rPr lang="en-US" dirty="0"/>
              <a:t>: Name of the respective core.  Must be unique</a:t>
            </a:r>
          </a:p>
          <a:p>
            <a:pPr lvl="1"/>
            <a:r>
              <a:rPr lang="en-US" i="1" u="sng" dirty="0" err="1"/>
              <a:t>ThreadUnits</a:t>
            </a:r>
            <a:r>
              <a:rPr lang="en-US" dirty="0"/>
              <a:t>: The number of symmetric thread units within the core</a:t>
            </a:r>
          </a:p>
          <a:p>
            <a:pPr lvl="1"/>
            <a:r>
              <a:rPr lang="en-US" i="1" u="sng" dirty="0"/>
              <a:t>Cache</a:t>
            </a:r>
            <a:r>
              <a:rPr lang="en-US" dirty="0"/>
              <a:t>: The connected cache hierarchy (usually L1)</a:t>
            </a:r>
          </a:p>
          <a:p>
            <a:pPr lvl="2"/>
            <a:r>
              <a:rPr lang="en-US" dirty="0"/>
              <a:t>This is technically optional, but definitely useful for at least instruction cache space</a:t>
            </a:r>
          </a:p>
          <a:p>
            <a:pPr lvl="1"/>
            <a:r>
              <a:rPr lang="en-US" i="1" u="sng" dirty="0"/>
              <a:t>ISA</a:t>
            </a:r>
            <a:r>
              <a:rPr lang="en-US" dirty="0"/>
              <a:t>: Links the respective instruction set to be utilized by the core</a:t>
            </a:r>
          </a:p>
          <a:p>
            <a:pPr lvl="1"/>
            <a:r>
              <a:rPr lang="en-US" i="1" u="sng" dirty="0" err="1"/>
              <a:t>RegisterClasses</a:t>
            </a:r>
            <a:r>
              <a:rPr lang="en-US" dirty="0"/>
              <a:t>: List of register classes required to implement the ISA</a:t>
            </a:r>
          </a:p>
          <a:p>
            <a:pPr lvl="1"/>
            <a:endParaRPr lang="en-US" dirty="0"/>
          </a:p>
        </p:txBody>
      </p:sp>
    </p:spTree>
    <p:extLst>
      <p:ext uri="{BB962C8B-B14F-4D97-AF65-F5344CB8AC3E}">
        <p14:creationId xmlns:p14="http://schemas.microsoft.com/office/powerpoint/2010/main" val="3360040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118D4-3EE5-624B-8A17-23E0E77AD8B8}"/>
              </a:ext>
            </a:extLst>
          </p:cNvPr>
          <p:cNvSpPr>
            <a:spLocks noGrp="1"/>
          </p:cNvSpPr>
          <p:nvPr>
            <p:ph type="title"/>
          </p:nvPr>
        </p:nvSpPr>
        <p:spPr/>
        <p:txBody>
          <a:bodyPr/>
          <a:lstStyle/>
          <a:p>
            <a:r>
              <a:rPr lang="en-US" dirty="0"/>
              <a:t>Typical System Architect Design Flows</a:t>
            </a:r>
          </a:p>
        </p:txBody>
      </p:sp>
      <p:sp>
        <p:nvSpPr>
          <p:cNvPr id="5" name="Text Placeholder 4">
            <a:extLst>
              <a:ext uri="{FF2B5EF4-FFF2-40B4-BE49-F238E27FC236}">
                <a16:creationId xmlns:a16="http://schemas.microsoft.com/office/drawing/2014/main" id="{34639C65-DD6D-D847-ADD3-8A3F05826B5A}"/>
              </a:ext>
            </a:extLst>
          </p:cNvPr>
          <p:cNvSpPr>
            <a:spLocks noGrp="1"/>
          </p:cNvSpPr>
          <p:nvPr>
            <p:ph type="body" idx="1"/>
          </p:nvPr>
        </p:nvSpPr>
        <p:spPr>
          <a:xfrm>
            <a:off x="839789" y="1681163"/>
            <a:ext cx="3198812" cy="444199"/>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solidFill>
              <a:schemeClr val="tx1"/>
            </a:solidFill>
          </a:ln>
        </p:spPr>
        <p:txBody>
          <a:bodyPr anchor="ctr"/>
          <a:lstStyle/>
          <a:p>
            <a:pPr algn="ctr"/>
            <a:r>
              <a:rPr lang="en-US" dirty="0"/>
              <a:t>Rapid ISA Development</a:t>
            </a:r>
          </a:p>
        </p:txBody>
      </p:sp>
      <p:sp>
        <p:nvSpPr>
          <p:cNvPr id="6" name="Content Placeholder 5">
            <a:extLst>
              <a:ext uri="{FF2B5EF4-FFF2-40B4-BE49-F238E27FC236}">
                <a16:creationId xmlns:a16="http://schemas.microsoft.com/office/drawing/2014/main" id="{41444916-D665-0B42-8FB8-6D5FFEEC8857}"/>
              </a:ext>
            </a:extLst>
          </p:cNvPr>
          <p:cNvSpPr>
            <a:spLocks noGrp="1"/>
          </p:cNvSpPr>
          <p:nvPr>
            <p:ph sz="half" idx="2"/>
          </p:nvPr>
        </p:nvSpPr>
        <p:spPr>
          <a:xfrm>
            <a:off x="839789" y="2292049"/>
            <a:ext cx="3198812" cy="3897614"/>
          </a:xfrm>
          <a:ln>
            <a:solidFill>
              <a:schemeClr val="tx1"/>
            </a:solidFill>
          </a:ln>
        </p:spPr>
        <p:txBody>
          <a:bodyPr>
            <a:normAutofit fontScale="77500" lnSpcReduction="20000"/>
          </a:bodyPr>
          <a:lstStyle/>
          <a:p>
            <a:r>
              <a:rPr lang="en-US" dirty="0"/>
              <a:t>Rapid development of ISA’s with backend RTL and LLVM compiler as artifacts</a:t>
            </a:r>
          </a:p>
          <a:p>
            <a:r>
              <a:rPr lang="en-US" dirty="0"/>
              <a:t>Cycle-based simulator that supports immediate experimentation</a:t>
            </a:r>
          </a:p>
          <a:p>
            <a:r>
              <a:rPr lang="en-US" dirty="0"/>
              <a:t>Rapid design evaluation and prototyping</a:t>
            </a:r>
          </a:p>
          <a:p>
            <a:r>
              <a:rPr lang="en-US" dirty="0"/>
              <a:t>High level verification of design before synthesis</a:t>
            </a:r>
          </a:p>
        </p:txBody>
      </p:sp>
      <p:sp>
        <p:nvSpPr>
          <p:cNvPr id="4" name="Footer Placeholder 3">
            <a:extLst>
              <a:ext uri="{FF2B5EF4-FFF2-40B4-BE49-F238E27FC236}">
                <a16:creationId xmlns:a16="http://schemas.microsoft.com/office/drawing/2014/main" id="{1F0C8BA6-EAAF-2B41-AD26-C042AA47A77E}"/>
              </a:ext>
            </a:extLst>
          </p:cNvPr>
          <p:cNvSpPr>
            <a:spLocks noGrp="1"/>
          </p:cNvSpPr>
          <p:nvPr>
            <p:ph type="ftr" sz="quarter" idx="11"/>
          </p:nvPr>
        </p:nvSpPr>
        <p:spPr/>
        <p:txBody>
          <a:bodyPr/>
          <a:lstStyle/>
          <a:p>
            <a:r>
              <a:rPr lang="en-US"/>
              <a:t>Tactical Computing Laboratories</a:t>
            </a:r>
            <a:endParaRPr lang="en-US" dirty="0"/>
          </a:p>
        </p:txBody>
      </p:sp>
      <p:sp>
        <p:nvSpPr>
          <p:cNvPr id="9" name="Text Placeholder 4">
            <a:extLst>
              <a:ext uri="{FF2B5EF4-FFF2-40B4-BE49-F238E27FC236}">
                <a16:creationId xmlns:a16="http://schemas.microsoft.com/office/drawing/2014/main" id="{3628A8A9-91A3-FA44-BD11-FE78FB39CD93}"/>
              </a:ext>
            </a:extLst>
          </p:cNvPr>
          <p:cNvSpPr txBox="1">
            <a:spLocks/>
          </p:cNvSpPr>
          <p:nvPr/>
        </p:nvSpPr>
        <p:spPr>
          <a:xfrm>
            <a:off x="4340869" y="1681163"/>
            <a:ext cx="3198812" cy="444199"/>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solidFill>
              <a:schemeClr val="tx1"/>
            </a:solidFill>
          </a:ln>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dirty="0"/>
              <a:t>Modular Design</a:t>
            </a:r>
          </a:p>
        </p:txBody>
      </p:sp>
      <p:sp>
        <p:nvSpPr>
          <p:cNvPr id="10" name="Content Placeholder 5">
            <a:extLst>
              <a:ext uri="{FF2B5EF4-FFF2-40B4-BE49-F238E27FC236}">
                <a16:creationId xmlns:a16="http://schemas.microsoft.com/office/drawing/2014/main" id="{44883C65-8030-C34C-8D6C-A5527ABEF326}"/>
              </a:ext>
            </a:extLst>
          </p:cNvPr>
          <p:cNvSpPr txBox="1">
            <a:spLocks/>
          </p:cNvSpPr>
          <p:nvPr/>
        </p:nvSpPr>
        <p:spPr>
          <a:xfrm>
            <a:off x="4340869" y="2292049"/>
            <a:ext cx="3198812" cy="3897614"/>
          </a:xfrm>
          <a:prstGeom prst="rect">
            <a:avLst/>
          </a:prstGeom>
          <a:ln>
            <a:solidFill>
              <a:schemeClr val="tx1"/>
            </a:solidFill>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Multi-module design and integration</a:t>
            </a:r>
          </a:p>
          <a:p>
            <a:r>
              <a:rPr lang="en-US" dirty="0"/>
              <a:t>Integration with other System Architect designs (sub-designs)</a:t>
            </a:r>
          </a:p>
          <a:p>
            <a:r>
              <a:rPr lang="en-US" dirty="0"/>
              <a:t>External module integration</a:t>
            </a:r>
          </a:p>
          <a:p>
            <a:r>
              <a:rPr lang="en-US" dirty="0"/>
              <a:t>Plugin support for custom-modularity</a:t>
            </a:r>
          </a:p>
        </p:txBody>
      </p:sp>
      <p:sp>
        <p:nvSpPr>
          <p:cNvPr id="12" name="Text Placeholder 4">
            <a:extLst>
              <a:ext uri="{FF2B5EF4-FFF2-40B4-BE49-F238E27FC236}">
                <a16:creationId xmlns:a16="http://schemas.microsoft.com/office/drawing/2014/main" id="{7061BA56-1EEE-0746-A598-C8216AC117C0}"/>
              </a:ext>
            </a:extLst>
          </p:cNvPr>
          <p:cNvSpPr txBox="1">
            <a:spLocks/>
          </p:cNvSpPr>
          <p:nvPr/>
        </p:nvSpPr>
        <p:spPr>
          <a:xfrm>
            <a:off x="7841950" y="1681163"/>
            <a:ext cx="3198812" cy="444199"/>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solidFill>
              <a:schemeClr val="tx1"/>
            </a:solidFill>
          </a:ln>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dirty="0"/>
              <a:t>Compiler Environment</a:t>
            </a:r>
          </a:p>
        </p:txBody>
      </p:sp>
      <p:sp>
        <p:nvSpPr>
          <p:cNvPr id="13" name="Content Placeholder 5">
            <a:extLst>
              <a:ext uri="{FF2B5EF4-FFF2-40B4-BE49-F238E27FC236}">
                <a16:creationId xmlns:a16="http://schemas.microsoft.com/office/drawing/2014/main" id="{EB8B6850-A832-1A4C-A615-4E5170109148}"/>
              </a:ext>
            </a:extLst>
          </p:cNvPr>
          <p:cNvSpPr txBox="1">
            <a:spLocks/>
          </p:cNvSpPr>
          <p:nvPr/>
        </p:nvSpPr>
        <p:spPr>
          <a:xfrm>
            <a:off x="7841950" y="2292049"/>
            <a:ext cx="3198812" cy="3897614"/>
          </a:xfrm>
          <a:prstGeom prst="rect">
            <a:avLst/>
          </a:prstGeom>
          <a:ln>
            <a:solidFill>
              <a:schemeClr val="tx1"/>
            </a:solidFill>
          </a:ln>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Auto-generated LLVM compiler infrastructure from design parameters</a:t>
            </a:r>
          </a:p>
          <a:p>
            <a:r>
              <a:rPr lang="en-US" dirty="0"/>
              <a:t>Modern C/C++ frontend support</a:t>
            </a:r>
          </a:p>
          <a:p>
            <a:pPr lvl="1"/>
            <a:r>
              <a:rPr lang="en-US" dirty="0"/>
              <a:t>Other frontends can be supported as well</a:t>
            </a:r>
          </a:p>
          <a:p>
            <a:r>
              <a:rPr lang="en-US" dirty="0"/>
              <a:t>Re-useable as LLVM mainline continues to develop</a:t>
            </a:r>
          </a:p>
          <a:p>
            <a:pPr lvl="1"/>
            <a:r>
              <a:rPr lang="en-US" dirty="0"/>
              <a:t>Re-spinning entire compiler based on new LLVM versions is automated</a:t>
            </a:r>
          </a:p>
        </p:txBody>
      </p:sp>
    </p:spTree>
    <p:extLst>
      <p:ext uri="{BB962C8B-B14F-4D97-AF65-F5344CB8AC3E}">
        <p14:creationId xmlns:p14="http://schemas.microsoft.com/office/powerpoint/2010/main" val="38234385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9: Define a core cont.</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199" y="1825625"/>
            <a:ext cx="3756949" cy="3950142"/>
          </a:xfrm>
        </p:spPr>
        <p:txBody>
          <a:bodyPr>
            <a:normAutofit fontScale="92500" lnSpcReduction="20000"/>
          </a:bodyPr>
          <a:lstStyle/>
          <a:p>
            <a:r>
              <a:rPr lang="en-US" dirty="0"/>
              <a:t>Lets verify our work thus far</a:t>
            </a:r>
          </a:p>
          <a:p>
            <a:r>
              <a:rPr lang="en-US" dirty="0"/>
              <a:t>Utilize the “</a:t>
            </a:r>
            <a:r>
              <a:rPr lang="en-US" dirty="0" err="1"/>
              <a:t>cgcli</a:t>
            </a:r>
            <a:r>
              <a:rPr lang="en-US" dirty="0"/>
              <a:t>” tool to run all of our passes</a:t>
            </a:r>
          </a:p>
          <a:p>
            <a:r>
              <a:rPr lang="en-US" dirty="0"/>
              <a:t>One failure</a:t>
            </a:r>
          </a:p>
          <a:p>
            <a:pPr lvl="1"/>
            <a:r>
              <a:rPr lang="en-US" i="1" dirty="0" err="1"/>
              <a:t>CoreSafetyPass</a:t>
            </a:r>
            <a:endParaRPr lang="en-US" i="1" dirty="0"/>
          </a:p>
          <a:p>
            <a:pPr lvl="2"/>
            <a:r>
              <a:rPr lang="en-US" dirty="0"/>
              <a:t>Identified our core that is not connected to an SoC!</a:t>
            </a:r>
          </a:p>
          <a:p>
            <a:pPr lvl="2"/>
            <a:r>
              <a:rPr lang="en-US" dirty="0"/>
              <a:t>This is fine for extension and module projects</a:t>
            </a:r>
          </a:p>
          <a:p>
            <a:pPr lvl="2"/>
            <a:r>
              <a:rPr lang="en-US" dirty="0"/>
              <a:t>For SoC projects, we need a top-level SoC container</a:t>
            </a:r>
          </a:p>
          <a:p>
            <a:endParaRPr lang="en-US" dirty="0"/>
          </a:p>
          <a:p>
            <a:endParaRPr lang="en-US" dirty="0"/>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/LEVEL1/Step9</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4699000" y="1441957"/>
            <a:ext cx="7246073" cy="715114"/>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tx1"/>
                </a:solidFill>
              </a:rPr>
              <a:t>$&gt; </a:t>
            </a:r>
            <a:r>
              <a:rPr lang="en-US" sz="1600" dirty="0" err="1">
                <a:solidFill>
                  <a:schemeClr val="tx1"/>
                </a:solidFill>
              </a:rPr>
              <a:t>cgcli</a:t>
            </a:r>
            <a:r>
              <a:rPr lang="en-US" sz="1600" dirty="0">
                <a:solidFill>
                  <a:schemeClr val="tx1"/>
                </a:solidFill>
              </a:rPr>
              <a:t> --</a:t>
            </a:r>
            <a:r>
              <a:rPr lang="en-US" sz="1600" dirty="0" err="1">
                <a:solidFill>
                  <a:schemeClr val="tx1"/>
                </a:solidFill>
              </a:rPr>
              <a:t>ir</a:t>
            </a:r>
            <a:r>
              <a:rPr lang="en-US" sz="1600" dirty="0">
                <a:solidFill>
                  <a:schemeClr val="tx1"/>
                </a:solidFill>
              </a:rPr>
              <a:t> ./</a:t>
            </a:r>
            <a:r>
              <a:rPr lang="en-US" sz="1600" dirty="0" err="1">
                <a:solidFill>
                  <a:schemeClr val="tx1"/>
                </a:solidFill>
              </a:rPr>
              <a:t>BasicRISC.yaml</a:t>
            </a:r>
            <a:r>
              <a:rPr lang="en-US" sz="1600" dirty="0">
                <a:solidFill>
                  <a:schemeClr val="tx1"/>
                </a:solidFill>
              </a:rPr>
              <a:t> --verify</a:t>
            </a:r>
          </a:p>
          <a:p>
            <a:r>
              <a:rPr lang="en-US" sz="1600" dirty="0">
                <a:solidFill>
                  <a:schemeClr val="tx1"/>
                </a:solidFill>
              </a:rPr>
              <a:t>$&gt; </a:t>
            </a:r>
            <a:r>
              <a:rPr lang="en-US" sz="1600" dirty="0" err="1">
                <a:solidFill>
                  <a:schemeClr val="tx1"/>
                </a:solidFill>
              </a:rPr>
              <a:t>cgcli</a:t>
            </a:r>
            <a:r>
              <a:rPr lang="en-US" sz="1600" dirty="0">
                <a:solidFill>
                  <a:schemeClr val="tx1"/>
                </a:solidFill>
              </a:rPr>
              <a:t> --</a:t>
            </a:r>
            <a:r>
              <a:rPr lang="en-US" sz="1600" dirty="0" err="1">
                <a:solidFill>
                  <a:schemeClr val="tx1"/>
                </a:solidFill>
              </a:rPr>
              <a:t>ir</a:t>
            </a:r>
            <a:r>
              <a:rPr lang="en-US" sz="1600" dirty="0">
                <a:solidFill>
                  <a:schemeClr val="tx1"/>
                </a:solidFill>
              </a:rPr>
              <a:t> ./</a:t>
            </a:r>
            <a:r>
              <a:rPr lang="en-US" sz="1600" dirty="0" err="1">
                <a:solidFill>
                  <a:schemeClr val="tx1"/>
                </a:solidFill>
              </a:rPr>
              <a:t>BasicRISC.yaml</a:t>
            </a:r>
            <a:r>
              <a:rPr lang="en-US" sz="1600" dirty="0">
                <a:solidFill>
                  <a:schemeClr val="tx1"/>
                </a:solidFill>
              </a:rPr>
              <a:t> --pass</a:t>
            </a:r>
            <a:endParaRPr lang="en-US" dirty="0">
              <a:solidFill>
                <a:schemeClr val="tx1"/>
              </a:solidFill>
            </a:endParaRPr>
          </a:p>
          <a:p>
            <a:endParaRPr lang="en-US" dirty="0">
              <a:solidFill>
                <a:schemeClr val="tx1"/>
              </a:solidFill>
            </a:endParaRPr>
          </a:p>
        </p:txBody>
      </p:sp>
      <p:pic>
        <p:nvPicPr>
          <p:cNvPr id="3" name="Picture 2">
            <a:extLst>
              <a:ext uri="{FF2B5EF4-FFF2-40B4-BE49-F238E27FC236}">
                <a16:creationId xmlns:a16="http://schemas.microsoft.com/office/drawing/2014/main" id="{C73D5E0D-9E8B-3E47-ADDE-0CDFDA7A094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99000" y="2157070"/>
            <a:ext cx="4317148" cy="2956702"/>
          </a:xfrm>
          <a:prstGeom prst="rect">
            <a:avLst/>
          </a:prstGeom>
        </p:spPr>
      </p:pic>
      <p:pic>
        <p:nvPicPr>
          <p:cNvPr id="9" name="Picture 8">
            <a:extLst>
              <a:ext uri="{FF2B5EF4-FFF2-40B4-BE49-F238E27FC236}">
                <a16:creationId xmlns:a16="http://schemas.microsoft.com/office/drawing/2014/main" id="{6DA7EF25-7639-0049-9E58-0598C7EA7454}"/>
              </a:ext>
            </a:extLst>
          </p:cNvPr>
          <p:cNvPicPr>
            <a:picLocks noChangeAspect="1"/>
          </p:cNvPicPr>
          <p:nvPr/>
        </p:nvPicPr>
        <p:blipFill>
          <a:blip r:embed="rId3"/>
          <a:stretch>
            <a:fillRect/>
          </a:stretch>
        </p:blipFill>
        <p:spPr>
          <a:xfrm>
            <a:off x="4699000" y="5189723"/>
            <a:ext cx="5788547" cy="586753"/>
          </a:xfrm>
          <a:prstGeom prst="rect">
            <a:avLst/>
          </a:prstGeom>
        </p:spPr>
      </p:pic>
    </p:spTree>
    <p:extLst>
      <p:ext uri="{BB962C8B-B14F-4D97-AF65-F5344CB8AC3E}">
        <p14:creationId xmlns:p14="http://schemas.microsoft.com/office/powerpoint/2010/main" val="15254280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10: Define an SoC</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825625"/>
            <a:ext cx="5257800" cy="3950142"/>
          </a:xfrm>
        </p:spPr>
        <p:txBody>
          <a:bodyPr>
            <a:normAutofit fontScale="92500" lnSpcReduction="10000"/>
          </a:bodyPr>
          <a:lstStyle/>
          <a:p>
            <a:r>
              <a:rPr lang="en-US" dirty="0"/>
              <a:t>The final step is to define a top-level system-on-chip (SoC) container</a:t>
            </a:r>
          </a:p>
          <a:p>
            <a:pPr lvl="1"/>
            <a:r>
              <a:rPr lang="en-US" dirty="0"/>
              <a:t>Generally only utilized in “</a:t>
            </a:r>
            <a:r>
              <a:rPr lang="en-US" dirty="0" err="1"/>
              <a:t>soc</a:t>
            </a:r>
            <a:r>
              <a:rPr lang="en-US" dirty="0"/>
              <a:t>” designs</a:t>
            </a:r>
          </a:p>
          <a:p>
            <a:pPr lvl="1"/>
            <a:r>
              <a:rPr lang="en-US" dirty="0"/>
              <a:t>Generally only one SoC per design</a:t>
            </a:r>
          </a:p>
          <a:p>
            <a:r>
              <a:rPr lang="en-US" dirty="0"/>
              <a:t>Define a </a:t>
            </a:r>
            <a:r>
              <a:rPr lang="en-US" i="1" u="sng" dirty="0" err="1"/>
              <a:t>Socs</a:t>
            </a:r>
            <a:r>
              <a:rPr lang="en-US" dirty="0"/>
              <a:t> node block</a:t>
            </a:r>
          </a:p>
          <a:p>
            <a:r>
              <a:rPr lang="en-US" dirty="0"/>
              <a:t>Parameters:</a:t>
            </a:r>
          </a:p>
          <a:p>
            <a:pPr lvl="1"/>
            <a:r>
              <a:rPr lang="en-US" i="1" u="sng" dirty="0" err="1"/>
              <a:t>Soc</a:t>
            </a:r>
            <a:r>
              <a:rPr lang="en-US" dirty="0"/>
              <a:t>: Defines the name of the top-level SoC container</a:t>
            </a:r>
          </a:p>
          <a:p>
            <a:pPr lvl="1"/>
            <a:r>
              <a:rPr lang="en-US" i="1" u="sng" dirty="0"/>
              <a:t>Cores</a:t>
            </a:r>
            <a:r>
              <a:rPr lang="en-US" dirty="0"/>
              <a:t>: Defines the cores that are contained within the SoC (from Step 9)</a:t>
            </a:r>
          </a:p>
          <a:p>
            <a:pPr lvl="1"/>
            <a:endParaRPr lang="en-US" dirty="0"/>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/LEVEL1/Step10</a:t>
            </a:r>
            <a:endParaRPr lang="en-US" b="1" i="1" dirty="0">
              <a:solidFill>
                <a:schemeClr val="tx1"/>
              </a:solidFill>
            </a:endParaRPr>
          </a:p>
        </p:txBody>
      </p:sp>
      <p:sp>
        <p:nvSpPr>
          <p:cNvPr id="9" name="Rectangle 8">
            <a:extLst>
              <a:ext uri="{FF2B5EF4-FFF2-40B4-BE49-F238E27FC236}">
                <a16:creationId xmlns:a16="http://schemas.microsoft.com/office/drawing/2014/main" id="{F266A007-D786-E84C-8A37-7ABBEF2F0125}"/>
              </a:ext>
            </a:extLst>
          </p:cNvPr>
          <p:cNvSpPr/>
          <p:nvPr/>
        </p:nvSpPr>
        <p:spPr>
          <a:xfrm>
            <a:off x="8854633" y="1690688"/>
            <a:ext cx="3090440" cy="3911459"/>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err="1">
                <a:solidFill>
                  <a:schemeClr val="tx1"/>
                </a:solidFill>
              </a:rPr>
              <a:t>Socs</a:t>
            </a:r>
            <a:r>
              <a:rPr lang="en-US" sz="1600" dirty="0">
                <a:solidFill>
                  <a:schemeClr val="tx1"/>
                </a:solidFill>
              </a:rPr>
              <a:t>:</a:t>
            </a:r>
          </a:p>
          <a:p>
            <a:r>
              <a:rPr lang="en-US" sz="1600" dirty="0">
                <a:solidFill>
                  <a:schemeClr val="tx1"/>
                </a:solidFill>
              </a:rPr>
              <a:t>  - </a:t>
            </a:r>
            <a:r>
              <a:rPr lang="en-US" sz="1600" dirty="0" err="1">
                <a:solidFill>
                  <a:schemeClr val="tx1"/>
                </a:solidFill>
              </a:rPr>
              <a:t>Soc</a:t>
            </a:r>
            <a:r>
              <a:rPr lang="en-US" sz="1600" dirty="0">
                <a:solidFill>
                  <a:schemeClr val="tx1"/>
                </a:solidFill>
              </a:rPr>
              <a:t>: </a:t>
            </a:r>
            <a:r>
              <a:rPr lang="en-US" sz="1600" dirty="0" err="1">
                <a:solidFill>
                  <a:schemeClr val="tx1"/>
                </a:solidFill>
              </a:rPr>
              <a:t>BasicRISC.soc</a:t>
            </a:r>
            <a:endParaRPr lang="en-US" sz="1600" dirty="0">
              <a:solidFill>
                <a:schemeClr val="tx1"/>
              </a:solidFill>
            </a:endParaRPr>
          </a:p>
          <a:p>
            <a:r>
              <a:rPr lang="en-US" sz="1600" dirty="0">
                <a:solidFill>
                  <a:schemeClr val="tx1"/>
                </a:solidFill>
              </a:rPr>
              <a:t>    Cores:</a:t>
            </a:r>
          </a:p>
          <a:p>
            <a:r>
              <a:rPr lang="en-US" sz="1600" dirty="0">
                <a:solidFill>
                  <a:schemeClr val="tx1"/>
                </a:solidFill>
              </a:rPr>
              <a:t>      - Core: core0</a:t>
            </a:r>
          </a:p>
        </p:txBody>
      </p:sp>
    </p:spTree>
    <p:extLst>
      <p:ext uri="{BB962C8B-B14F-4D97-AF65-F5344CB8AC3E}">
        <p14:creationId xmlns:p14="http://schemas.microsoft.com/office/powerpoint/2010/main" val="6608727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10: Define an SoC cont.</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199" y="1825625"/>
            <a:ext cx="3756949" cy="3950142"/>
          </a:xfrm>
        </p:spPr>
        <p:txBody>
          <a:bodyPr>
            <a:normAutofit/>
          </a:bodyPr>
          <a:lstStyle/>
          <a:p>
            <a:r>
              <a:rPr lang="en-US" dirty="0"/>
              <a:t>Now that everything is defined, lets run the tools and check for issues</a:t>
            </a:r>
          </a:p>
          <a:p>
            <a:r>
              <a:rPr lang="en-US" dirty="0"/>
              <a:t>Utilize the “</a:t>
            </a:r>
            <a:r>
              <a:rPr lang="en-US" dirty="0" err="1"/>
              <a:t>cgcli</a:t>
            </a:r>
            <a:r>
              <a:rPr lang="en-US" dirty="0"/>
              <a:t>” tool to run all of our passes</a:t>
            </a:r>
          </a:p>
          <a:p>
            <a:r>
              <a:rPr lang="en-US" dirty="0"/>
              <a:t>Everything passes!</a:t>
            </a:r>
          </a:p>
          <a:p>
            <a:endParaRPr lang="en-US" dirty="0"/>
          </a:p>
          <a:p>
            <a:endParaRPr lang="en-US" dirty="0"/>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/LEVEL1/Step10</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4699000" y="1441957"/>
            <a:ext cx="7246073" cy="715114"/>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chemeClr val="tx1"/>
                </a:solidFill>
              </a:rPr>
              <a:t>$&gt; </a:t>
            </a:r>
            <a:r>
              <a:rPr lang="en-US" sz="1600" dirty="0" err="1">
                <a:solidFill>
                  <a:schemeClr val="tx1"/>
                </a:solidFill>
              </a:rPr>
              <a:t>cgcli</a:t>
            </a:r>
            <a:r>
              <a:rPr lang="en-US" sz="1600" dirty="0">
                <a:solidFill>
                  <a:schemeClr val="tx1"/>
                </a:solidFill>
              </a:rPr>
              <a:t> --</a:t>
            </a:r>
            <a:r>
              <a:rPr lang="en-US" sz="1600" dirty="0" err="1">
                <a:solidFill>
                  <a:schemeClr val="tx1"/>
                </a:solidFill>
              </a:rPr>
              <a:t>ir</a:t>
            </a:r>
            <a:r>
              <a:rPr lang="en-US" sz="1600" dirty="0">
                <a:solidFill>
                  <a:schemeClr val="tx1"/>
                </a:solidFill>
              </a:rPr>
              <a:t> ./</a:t>
            </a:r>
            <a:r>
              <a:rPr lang="en-US" sz="1600" dirty="0" err="1">
                <a:solidFill>
                  <a:schemeClr val="tx1"/>
                </a:solidFill>
              </a:rPr>
              <a:t>BasicRISC.yaml</a:t>
            </a:r>
            <a:r>
              <a:rPr lang="en-US" sz="1600" dirty="0">
                <a:solidFill>
                  <a:schemeClr val="tx1"/>
                </a:solidFill>
              </a:rPr>
              <a:t> --verify</a:t>
            </a:r>
          </a:p>
          <a:p>
            <a:r>
              <a:rPr lang="en-US" sz="1600" dirty="0">
                <a:solidFill>
                  <a:schemeClr val="tx1"/>
                </a:solidFill>
              </a:rPr>
              <a:t>$&gt; </a:t>
            </a:r>
            <a:r>
              <a:rPr lang="en-US" sz="1600" dirty="0" err="1">
                <a:solidFill>
                  <a:schemeClr val="tx1"/>
                </a:solidFill>
              </a:rPr>
              <a:t>cgcli</a:t>
            </a:r>
            <a:r>
              <a:rPr lang="en-US" sz="1600" dirty="0">
                <a:solidFill>
                  <a:schemeClr val="tx1"/>
                </a:solidFill>
              </a:rPr>
              <a:t> --</a:t>
            </a:r>
            <a:r>
              <a:rPr lang="en-US" sz="1600" dirty="0" err="1">
                <a:solidFill>
                  <a:schemeClr val="tx1"/>
                </a:solidFill>
              </a:rPr>
              <a:t>ir</a:t>
            </a:r>
            <a:r>
              <a:rPr lang="en-US" sz="1600" dirty="0">
                <a:solidFill>
                  <a:schemeClr val="tx1"/>
                </a:solidFill>
              </a:rPr>
              <a:t> ./</a:t>
            </a:r>
            <a:r>
              <a:rPr lang="en-US" sz="1600" dirty="0" err="1">
                <a:solidFill>
                  <a:schemeClr val="tx1"/>
                </a:solidFill>
              </a:rPr>
              <a:t>BasicRISC.yaml</a:t>
            </a:r>
            <a:r>
              <a:rPr lang="en-US" sz="1600" dirty="0">
                <a:solidFill>
                  <a:schemeClr val="tx1"/>
                </a:solidFill>
              </a:rPr>
              <a:t> --pass</a:t>
            </a:r>
            <a:endParaRPr lang="en-US" dirty="0">
              <a:solidFill>
                <a:schemeClr val="tx1"/>
              </a:solidFill>
            </a:endParaRPr>
          </a:p>
          <a:p>
            <a:endParaRPr lang="en-US" dirty="0">
              <a:solidFill>
                <a:schemeClr val="tx1"/>
              </a:solidFill>
            </a:endParaRPr>
          </a:p>
        </p:txBody>
      </p:sp>
      <p:pic>
        <p:nvPicPr>
          <p:cNvPr id="4" name="Picture 3">
            <a:extLst>
              <a:ext uri="{FF2B5EF4-FFF2-40B4-BE49-F238E27FC236}">
                <a16:creationId xmlns:a16="http://schemas.microsoft.com/office/drawing/2014/main" id="{D682BC33-F94E-9949-A86A-6AA843EF6943}"/>
              </a:ext>
            </a:extLst>
          </p:cNvPr>
          <p:cNvPicPr>
            <a:picLocks noChangeAspect="1"/>
          </p:cNvPicPr>
          <p:nvPr/>
        </p:nvPicPr>
        <p:blipFill>
          <a:blip r:embed="rId2"/>
          <a:stretch>
            <a:fillRect/>
          </a:stretch>
        </p:blipFill>
        <p:spPr>
          <a:xfrm>
            <a:off x="4698999" y="2176803"/>
            <a:ext cx="4577881" cy="3598963"/>
          </a:xfrm>
          <a:prstGeom prst="rect">
            <a:avLst/>
          </a:prstGeom>
        </p:spPr>
      </p:pic>
    </p:spTree>
    <p:extLst>
      <p:ext uri="{BB962C8B-B14F-4D97-AF65-F5344CB8AC3E}">
        <p14:creationId xmlns:p14="http://schemas.microsoft.com/office/powerpoint/2010/main" val="36223220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10: Define an SoC cont.</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/LEVEL1/Step10</a:t>
            </a:r>
            <a:endParaRPr lang="en-US" b="1" i="1" dirty="0">
              <a:solidFill>
                <a:schemeClr val="tx1"/>
              </a:solidFill>
            </a:endParaRPr>
          </a:p>
        </p:txBody>
      </p:sp>
      <p:pic>
        <p:nvPicPr>
          <p:cNvPr id="10" name="Picture 9">
            <a:extLst>
              <a:ext uri="{FF2B5EF4-FFF2-40B4-BE49-F238E27FC236}">
                <a16:creationId xmlns:a16="http://schemas.microsoft.com/office/drawing/2014/main" id="{70FB9FCA-917F-9141-A9F9-819E5DBA195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5528840" y="-2002113"/>
            <a:ext cx="1134319" cy="11996545"/>
          </a:xfrm>
          <a:prstGeom prst="rect">
            <a:avLst/>
          </a:prstGeom>
        </p:spPr>
      </p:pic>
      <p:sp>
        <p:nvSpPr>
          <p:cNvPr id="12" name="Rectangle 11">
            <a:extLst>
              <a:ext uri="{FF2B5EF4-FFF2-40B4-BE49-F238E27FC236}">
                <a16:creationId xmlns:a16="http://schemas.microsoft.com/office/drawing/2014/main" id="{9008F910-0FBD-AF4C-8B61-A4C063FCC2CC}"/>
              </a:ext>
            </a:extLst>
          </p:cNvPr>
          <p:cNvSpPr/>
          <p:nvPr/>
        </p:nvSpPr>
        <p:spPr>
          <a:xfrm>
            <a:off x="4064642" y="1551704"/>
            <a:ext cx="4062714" cy="1504708"/>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Our fully encapsulated design with all the encodings expanded in the dependence graph!</a:t>
            </a:r>
          </a:p>
        </p:txBody>
      </p:sp>
    </p:spTree>
    <p:extLst>
      <p:ext uri="{BB962C8B-B14F-4D97-AF65-F5344CB8AC3E}">
        <p14:creationId xmlns:p14="http://schemas.microsoft.com/office/powerpoint/2010/main" val="5166234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776BE-D3A2-E84F-B294-72DD66AC59DE}"/>
              </a:ext>
            </a:extLst>
          </p:cNvPr>
          <p:cNvSpPr>
            <a:spLocks noGrp="1"/>
          </p:cNvSpPr>
          <p:nvPr>
            <p:ph type="title"/>
          </p:nvPr>
        </p:nvSpPr>
        <p:spPr/>
        <p:txBody>
          <a:bodyPr/>
          <a:lstStyle/>
          <a:p>
            <a:r>
              <a:rPr lang="en-US" dirty="0"/>
              <a:t>References</a:t>
            </a:r>
          </a:p>
        </p:txBody>
      </p:sp>
      <p:sp>
        <p:nvSpPr>
          <p:cNvPr id="3" name="Text Placeholder 2">
            <a:extLst>
              <a:ext uri="{FF2B5EF4-FFF2-40B4-BE49-F238E27FC236}">
                <a16:creationId xmlns:a16="http://schemas.microsoft.com/office/drawing/2014/main" id="{CFC7047C-458B-8545-A383-FD2E35B1A567}"/>
              </a:ext>
            </a:extLst>
          </p:cNvPr>
          <p:cNvSpPr>
            <a:spLocks noGrp="1"/>
          </p:cNvSpPr>
          <p:nvPr>
            <p:ph type="body" idx="1"/>
          </p:nvPr>
        </p:nvSpPr>
        <p:spPr/>
        <p:txBody>
          <a:bodyPr/>
          <a:lstStyle/>
          <a:p>
            <a:r>
              <a:rPr lang="en-US" dirty="0"/>
              <a:t>Where do I find more info?</a:t>
            </a:r>
          </a:p>
        </p:txBody>
      </p:sp>
      <p:sp>
        <p:nvSpPr>
          <p:cNvPr id="4" name="Footer Placeholder 3">
            <a:extLst>
              <a:ext uri="{FF2B5EF4-FFF2-40B4-BE49-F238E27FC236}">
                <a16:creationId xmlns:a16="http://schemas.microsoft.com/office/drawing/2014/main" id="{71591848-AA9D-B04F-AEDB-EDF700EBAF2B}"/>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6733134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48FB5-3EEF-DF44-B37D-B198B0F9FE24}"/>
              </a:ext>
            </a:extLst>
          </p:cNvPr>
          <p:cNvSpPr>
            <a:spLocks noGrp="1"/>
          </p:cNvSpPr>
          <p:nvPr>
            <p:ph type="title"/>
          </p:nvPr>
        </p:nvSpPr>
        <p:spPr/>
        <p:txBody>
          <a:bodyPr/>
          <a:lstStyle/>
          <a:p>
            <a:r>
              <a:rPr lang="en-US" dirty="0"/>
              <a:t>Web Links</a:t>
            </a:r>
          </a:p>
        </p:txBody>
      </p:sp>
      <p:sp>
        <p:nvSpPr>
          <p:cNvPr id="6" name="Content Placeholder 5">
            <a:extLst>
              <a:ext uri="{FF2B5EF4-FFF2-40B4-BE49-F238E27FC236}">
                <a16:creationId xmlns:a16="http://schemas.microsoft.com/office/drawing/2014/main" id="{E85D9A59-F8F3-6943-AEFC-3134E70689DB}"/>
              </a:ext>
            </a:extLst>
          </p:cNvPr>
          <p:cNvSpPr>
            <a:spLocks noGrp="1"/>
          </p:cNvSpPr>
          <p:nvPr>
            <p:ph idx="1"/>
          </p:nvPr>
        </p:nvSpPr>
        <p:spPr/>
        <p:txBody>
          <a:bodyPr/>
          <a:lstStyle/>
          <a:p>
            <a:r>
              <a:rPr lang="en-US" dirty="0"/>
              <a:t>System Architect Public Web</a:t>
            </a:r>
          </a:p>
          <a:p>
            <a:pPr lvl="1"/>
            <a:r>
              <a:rPr lang="en-US" dirty="0">
                <a:hlinkClick r:id="rId2"/>
              </a:rPr>
              <a:t>http://www.systemarchitect.tech/</a:t>
            </a:r>
            <a:endParaRPr lang="en-US" dirty="0"/>
          </a:p>
          <a:p>
            <a:pPr marL="457200" lvl="1" indent="0">
              <a:buNone/>
            </a:pPr>
            <a:endParaRPr lang="en-US" dirty="0"/>
          </a:p>
          <a:p>
            <a:r>
              <a:rPr lang="en-US" dirty="0"/>
              <a:t>Documentation</a:t>
            </a:r>
          </a:p>
          <a:p>
            <a:pPr lvl="1"/>
            <a:r>
              <a:rPr lang="en-US" dirty="0"/>
              <a:t>Latest IR Specification:</a:t>
            </a:r>
          </a:p>
          <a:p>
            <a:pPr lvl="2"/>
            <a:r>
              <a:rPr lang="en-US" dirty="0">
                <a:hlinkClick r:id="rId3"/>
              </a:rPr>
              <a:t>http://www.systemarchitect.tech/index.php/coregenirspec/</a:t>
            </a:r>
            <a:endParaRPr lang="en-US" dirty="0"/>
          </a:p>
          <a:p>
            <a:pPr lvl="2"/>
            <a:endParaRPr lang="en-US" dirty="0"/>
          </a:p>
          <a:p>
            <a:r>
              <a:rPr lang="en-US" dirty="0"/>
              <a:t>Tutorials</a:t>
            </a:r>
          </a:p>
          <a:p>
            <a:pPr lvl="1"/>
            <a:r>
              <a:rPr lang="en-US" dirty="0">
                <a:hlinkClick r:id="rId4"/>
              </a:rPr>
              <a:t>http://www.systemarchitect.tech/index.php/tutorials/</a:t>
            </a:r>
            <a:endParaRPr lang="en-US" dirty="0"/>
          </a:p>
          <a:p>
            <a:pPr lvl="1"/>
            <a:r>
              <a:rPr lang="en-US" dirty="0">
                <a:hlinkClick r:id="rId5"/>
              </a:rPr>
              <a:t>https://github.com/opensocsysarch/CoreGenTutorials</a:t>
            </a:r>
            <a:endParaRPr lang="en-US" dirty="0"/>
          </a:p>
          <a:p>
            <a:pPr marL="457200" lvl="1" indent="0">
              <a:buNone/>
            </a:pPr>
            <a:endParaRPr lang="en-US" dirty="0"/>
          </a:p>
          <a:p>
            <a:pPr marL="457200" lvl="1" indent="0">
              <a:buNone/>
            </a:pPr>
            <a:endParaRPr lang="en-US" dirty="0"/>
          </a:p>
          <a:p>
            <a:pPr marL="914400" lvl="2" indent="0">
              <a:buNone/>
            </a:pPr>
            <a:endParaRPr lang="en-US" dirty="0"/>
          </a:p>
        </p:txBody>
      </p:sp>
      <p:sp>
        <p:nvSpPr>
          <p:cNvPr id="4" name="Footer Placeholder 3">
            <a:extLst>
              <a:ext uri="{FF2B5EF4-FFF2-40B4-BE49-F238E27FC236}">
                <a16:creationId xmlns:a16="http://schemas.microsoft.com/office/drawing/2014/main" id="{5418FB87-5039-CC4A-9F56-88AA23757070}"/>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31715218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50769-97F0-2745-928F-F2E4EC3FE10A}"/>
              </a:ext>
            </a:extLst>
          </p:cNvPr>
          <p:cNvSpPr>
            <a:spLocks noGrp="1"/>
          </p:cNvSpPr>
          <p:nvPr>
            <p:ph type="title"/>
          </p:nvPr>
        </p:nvSpPr>
        <p:spPr/>
        <p:txBody>
          <a:bodyPr/>
          <a:lstStyle/>
          <a:p>
            <a:r>
              <a:rPr lang="en-US" dirty="0"/>
              <a:t>Source Code</a:t>
            </a:r>
          </a:p>
        </p:txBody>
      </p:sp>
      <p:sp>
        <p:nvSpPr>
          <p:cNvPr id="3" name="Content Placeholder 2">
            <a:extLst>
              <a:ext uri="{FF2B5EF4-FFF2-40B4-BE49-F238E27FC236}">
                <a16:creationId xmlns:a16="http://schemas.microsoft.com/office/drawing/2014/main" id="{B86AEA14-6A08-8B41-BEA6-1A8F4E954EFF}"/>
              </a:ext>
            </a:extLst>
          </p:cNvPr>
          <p:cNvSpPr>
            <a:spLocks noGrp="1"/>
          </p:cNvSpPr>
          <p:nvPr>
            <p:ph idx="1"/>
          </p:nvPr>
        </p:nvSpPr>
        <p:spPr/>
        <p:txBody>
          <a:bodyPr>
            <a:normAutofit fontScale="92500" lnSpcReduction="10000"/>
          </a:bodyPr>
          <a:lstStyle/>
          <a:p>
            <a:r>
              <a:rPr lang="en-US" dirty="0"/>
              <a:t>Main source code hosted on </a:t>
            </a:r>
            <a:r>
              <a:rPr lang="en-US" dirty="0" err="1"/>
              <a:t>Github</a:t>
            </a:r>
            <a:r>
              <a:rPr lang="en-US" dirty="0"/>
              <a:t>:</a:t>
            </a:r>
          </a:p>
          <a:p>
            <a:pPr lvl="1"/>
            <a:r>
              <a:rPr lang="en-US" dirty="0">
                <a:hlinkClick r:id="rId2"/>
              </a:rPr>
              <a:t>https://github.com/opensocsysarch</a:t>
            </a:r>
            <a:endParaRPr lang="en-US" dirty="0"/>
          </a:p>
          <a:p>
            <a:endParaRPr lang="en-US" dirty="0"/>
          </a:p>
          <a:p>
            <a:r>
              <a:rPr lang="en-US" dirty="0" err="1"/>
              <a:t>CoreGen</a:t>
            </a:r>
            <a:r>
              <a:rPr lang="en-US" dirty="0"/>
              <a:t> Infrastructure</a:t>
            </a:r>
          </a:p>
          <a:p>
            <a:pPr lvl="1"/>
            <a:r>
              <a:rPr lang="en-US" dirty="0">
                <a:hlinkClick r:id="rId3"/>
              </a:rPr>
              <a:t>https://github.com/opensocsysarch/CoreGen</a:t>
            </a:r>
            <a:endParaRPr lang="en-US" dirty="0"/>
          </a:p>
          <a:p>
            <a:r>
              <a:rPr lang="en-US" dirty="0" err="1"/>
              <a:t>CoreGenPortal</a:t>
            </a:r>
            <a:r>
              <a:rPr lang="en-US" dirty="0"/>
              <a:t> GUI</a:t>
            </a:r>
          </a:p>
          <a:p>
            <a:pPr lvl="1"/>
            <a:r>
              <a:rPr lang="en-US" dirty="0">
                <a:hlinkClick r:id="rId4"/>
              </a:rPr>
              <a:t>https://github.com/opensocsysarch/CoreGenPortal</a:t>
            </a:r>
            <a:endParaRPr lang="en-US" dirty="0"/>
          </a:p>
          <a:p>
            <a:r>
              <a:rPr lang="en-US" dirty="0" err="1"/>
              <a:t>CoreGen</a:t>
            </a:r>
            <a:r>
              <a:rPr lang="en-US" dirty="0"/>
              <a:t> IR Spec</a:t>
            </a:r>
          </a:p>
          <a:p>
            <a:pPr lvl="1"/>
            <a:r>
              <a:rPr lang="en-US" dirty="0">
                <a:hlinkClick r:id="rId5"/>
              </a:rPr>
              <a:t>https://github.com/opensocsysarch/CoreGenIRSpec</a:t>
            </a:r>
            <a:endParaRPr lang="en-US" dirty="0"/>
          </a:p>
          <a:p>
            <a:r>
              <a:rPr lang="en-US" dirty="0"/>
              <a:t>System Architect Weekly Development Releases</a:t>
            </a:r>
          </a:p>
          <a:p>
            <a:pPr lvl="1"/>
            <a:r>
              <a:rPr lang="en-US" dirty="0">
                <a:hlinkClick r:id="rId6"/>
              </a:rPr>
              <a:t>https://github.com/opensocsysarch/SystemArchitectRelease</a:t>
            </a:r>
            <a:endParaRPr lang="en-US" dirty="0"/>
          </a:p>
        </p:txBody>
      </p:sp>
      <p:sp>
        <p:nvSpPr>
          <p:cNvPr id="4" name="Footer Placeholder 3">
            <a:extLst>
              <a:ext uri="{FF2B5EF4-FFF2-40B4-BE49-F238E27FC236}">
                <a16:creationId xmlns:a16="http://schemas.microsoft.com/office/drawing/2014/main" id="{4B0B9653-E78F-5542-8508-8D38C40E5ACF}"/>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11948689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2A3D5-86A8-3142-97A2-C58F00BA4B09}"/>
              </a:ext>
            </a:extLst>
          </p:cNvPr>
          <p:cNvSpPr>
            <a:spLocks noGrp="1"/>
          </p:cNvSpPr>
          <p:nvPr>
            <p:ph type="title"/>
          </p:nvPr>
        </p:nvSpPr>
        <p:spPr/>
        <p:txBody>
          <a:bodyPr/>
          <a:lstStyle/>
          <a:p>
            <a:r>
              <a:rPr lang="en-US" dirty="0"/>
              <a:t>Contact</a:t>
            </a:r>
          </a:p>
        </p:txBody>
      </p:sp>
      <p:sp>
        <p:nvSpPr>
          <p:cNvPr id="3" name="Content Placeholder 2">
            <a:extLst>
              <a:ext uri="{FF2B5EF4-FFF2-40B4-BE49-F238E27FC236}">
                <a16:creationId xmlns:a16="http://schemas.microsoft.com/office/drawing/2014/main" id="{169FDAAA-4885-6A45-BD11-4180A1F5C178}"/>
              </a:ext>
            </a:extLst>
          </p:cNvPr>
          <p:cNvSpPr>
            <a:spLocks noGrp="1"/>
          </p:cNvSpPr>
          <p:nvPr>
            <p:ph idx="1"/>
          </p:nvPr>
        </p:nvSpPr>
        <p:spPr/>
        <p:txBody>
          <a:bodyPr/>
          <a:lstStyle/>
          <a:p>
            <a:r>
              <a:rPr lang="en-US" dirty="0"/>
              <a:t>Issues should be submitted through the respective </a:t>
            </a:r>
            <a:r>
              <a:rPr lang="en-US" dirty="0" err="1"/>
              <a:t>Github</a:t>
            </a:r>
            <a:r>
              <a:rPr lang="en-US" dirty="0"/>
              <a:t> issues pages (see source code links)</a:t>
            </a:r>
          </a:p>
          <a:p>
            <a:endParaRPr lang="en-US" dirty="0"/>
          </a:p>
          <a:p>
            <a:r>
              <a:rPr lang="en-US" dirty="0"/>
              <a:t>Mailing Lists:</a:t>
            </a:r>
          </a:p>
          <a:p>
            <a:pPr lvl="1"/>
            <a:r>
              <a:rPr lang="en-US" dirty="0">
                <a:hlinkClick r:id="rId2"/>
              </a:rPr>
              <a:t>http://www.systemarchitect.tech/index.php/lists/</a:t>
            </a:r>
            <a:endParaRPr lang="en-US" dirty="0"/>
          </a:p>
          <a:p>
            <a:endParaRPr lang="en-US" dirty="0"/>
          </a:p>
          <a:p>
            <a:r>
              <a:rPr lang="en-US" dirty="0"/>
              <a:t>Direct developer contacts</a:t>
            </a:r>
          </a:p>
          <a:p>
            <a:pPr lvl="1"/>
            <a:r>
              <a:rPr lang="en-US" dirty="0"/>
              <a:t>John Leidel: </a:t>
            </a:r>
            <a:r>
              <a:rPr lang="en-US" dirty="0" err="1"/>
              <a:t>jleidel</a:t>
            </a:r>
            <a:r>
              <a:rPr lang="en-US" dirty="0"/>
              <a:t>&lt;at&gt;</a:t>
            </a:r>
            <a:r>
              <a:rPr lang="en-US" dirty="0" err="1"/>
              <a:t>tactcomplabs</a:t>
            </a:r>
            <a:r>
              <a:rPr lang="en-US" dirty="0"/>
              <a:t>&lt;dot&gt;com</a:t>
            </a:r>
          </a:p>
          <a:p>
            <a:pPr lvl="1"/>
            <a:r>
              <a:rPr lang="en-US" dirty="0"/>
              <a:t>Frank Conlon: </a:t>
            </a:r>
            <a:r>
              <a:rPr lang="en-US" dirty="0" err="1"/>
              <a:t>fconlon</a:t>
            </a:r>
            <a:r>
              <a:rPr lang="en-US" dirty="0"/>
              <a:t>&lt;at&gt;</a:t>
            </a:r>
            <a:r>
              <a:rPr lang="en-US" dirty="0" err="1"/>
              <a:t>tactcomplabs</a:t>
            </a:r>
            <a:r>
              <a:rPr lang="en-US" dirty="0"/>
              <a:t>&lt;dot&gt;com</a:t>
            </a:r>
          </a:p>
        </p:txBody>
      </p:sp>
      <p:sp>
        <p:nvSpPr>
          <p:cNvPr id="4" name="Footer Placeholder 3">
            <a:extLst>
              <a:ext uri="{FF2B5EF4-FFF2-40B4-BE49-F238E27FC236}">
                <a16:creationId xmlns:a16="http://schemas.microsoft.com/office/drawing/2014/main" id="{E81F6E9E-A760-FA42-BDFE-1396EC575296}"/>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4240828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1168" y="2260469"/>
            <a:ext cx="2021078" cy="1529293"/>
          </a:xfrm>
          <a:prstGeom prst="rect">
            <a:avLst/>
          </a:prstGeom>
        </p:spPr>
      </p:pic>
      <p:sp>
        <p:nvSpPr>
          <p:cNvPr id="7" name="Rectangle 6"/>
          <p:cNvSpPr/>
          <p:nvPr/>
        </p:nvSpPr>
        <p:spPr>
          <a:xfrm>
            <a:off x="201168" y="3957804"/>
            <a:ext cx="2011680" cy="129484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CGCLI</a:t>
            </a:r>
          </a:p>
          <a:p>
            <a:pPr algn="ctr"/>
            <a:r>
              <a:rPr lang="en-US" dirty="0"/>
              <a:t>Command Line Interface</a:t>
            </a:r>
          </a:p>
        </p:txBody>
      </p:sp>
      <p:sp>
        <p:nvSpPr>
          <p:cNvPr id="10" name="TextBox 9"/>
          <p:cNvSpPr txBox="1"/>
          <p:nvPr/>
        </p:nvSpPr>
        <p:spPr>
          <a:xfrm>
            <a:off x="201168" y="5417236"/>
            <a:ext cx="2011680" cy="369332"/>
          </a:xfrm>
          <a:prstGeom prst="rect">
            <a:avLst/>
          </a:prstGeom>
          <a:noFill/>
        </p:spPr>
        <p:txBody>
          <a:bodyPr wrap="square" rtlCol="0">
            <a:spAutoFit/>
          </a:bodyPr>
          <a:lstStyle/>
          <a:p>
            <a:pPr algn="ctr"/>
            <a:r>
              <a:rPr lang="en-US" b="1" i="1" dirty="0"/>
              <a:t>User Interfaces</a:t>
            </a:r>
          </a:p>
        </p:txBody>
      </p:sp>
      <p:sp>
        <p:nvSpPr>
          <p:cNvPr id="11" name="Rectangle 10"/>
          <p:cNvSpPr/>
          <p:nvPr/>
        </p:nvSpPr>
        <p:spPr>
          <a:xfrm>
            <a:off x="4157472" y="1990892"/>
            <a:ext cx="1853309" cy="1966912"/>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err="1"/>
              <a:t>CoreGen</a:t>
            </a:r>
            <a:r>
              <a:rPr lang="en-US" dirty="0"/>
              <a:t> Infrastructure</a:t>
            </a:r>
          </a:p>
        </p:txBody>
      </p:sp>
      <p:sp>
        <p:nvSpPr>
          <p:cNvPr id="12" name="Rectangle 11"/>
          <p:cNvSpPr/>
          <p:nvPr/>
        </p:nvSpPr>
        <p:spPr>
          <a:xfrm>
            <a:off x="6351751" y="2030479"/>
            <a:ext cx="2011680" cy="12948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CoreGen</a:t>
            </a:r>
            <a:r>
              <a:rPr lang="en-US" dirty="0"/>
              <a:t> Plugin</a:t>
            </a:r>
          </a:p>
        </p:txBody>
      </p:sp>
      <p:sp>
        <p:nvSpPr>
          <p:cNvPr id="14" name="Rectangle 13"/>
          <p:cNvSpPr/>
          <p:nvPr/>
        </p:nvSpPr>
        <p:spPr>
          <a:xfrm>
            <a:off x="6504151" y="2182879"/>
            <a:ext cx="2011680" cy="12948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CoreGen</a:t>
            </a:r>
            <a:r>
              <a:rPr lang="en-US" dirty="0"/>
              <a:t> Plugin</a:t>
            </a:r>
          </a:p>
        </p:txBody>
      </p:sp>
      <p:sp>
        <p:nvSpPr>
          <p:cNvPr id="15" name="Rectangle 14"/>
          <p:cNvSpPr/>
          <p:nvPr/>
        </p:nvSpPr>
        <p:spPr>
          <a:xfrm>
            <a:off x="6656551" y="2335279"/>
            <a:ext cx="2011680" cy="12948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CoreGen</a:t>
            </a:r>
            <a:r>
              <a:rPr lang="en-US" dirty="0"/>
              <a:t> Plugin</a:t>
            </a:r>
          </a:p>
        </p:txBody>
      </p:sp>
      <p:sp>
        <p:nvSpPr>
          <p:cNvPr id="16" name="Rectangle 15"/>
          <p:cNvSpPr/>
          <p:nvPr/>
        </p:nvSpPr>
        <p:spPr>
          <a:xfrm>
            <a:off x="6808951" y="2487679"/>
            <a:ext cx="2011680" cy="12948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CoreGen</a:t>
            </a:r>
            <a:r>
              <a:rPr lang="en-US" dirty="0"/>
              <a:t> Plugin</a:t>
            </a:r>
          </a:p>
        </p:txBody>
      </p:sp>
      <p:sp>
        <p:nvSpPr>
          <p:cNvPr id="17" name="Rectangle 16"/>
          <p:cNvSpPr/>
          <p:nvPr/>
        </p:nvSpPr>
        <p:spPr>
          <a:xfrm>
            <a:off x="6961351" y="2640079"/>
            <a:ext cx="2011680" cy="12948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CoreGen</a:t>
            </a:r>
            <a:r>
              <a:rPr lang="en-US" dirty="0"/>
              <a:t> Plugin</a:t>
            </a:r>
          </a:p>
        </p:txBody>
      </p:sp>
      <p:sp>
        <p:nvSpPr>
          <p:cNvPr id="18" name="Rectangle 17"/>
          <p:cNvSpPr/>
          <p:nvPr/>
        </p:nvSpPr>
        <p:spPr>
          <a:xfrm>
            <a:off x="7113751" y="2792479"/>
            <a:ext cx="2011680" cy="12948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CoreGen</a:t>
            </a:r>
            <a:r>
              <a:rPr lang="en-US" dirty="0"/>
              <a:t> Plugin</a:t>
            </a:r>
          </a:p>
        </p:txBody>
      </p:sp>
      <p:sp>
        <p:nvSpPr>
          <p:cNvPr id="19" name="Rectangle 18"/>
          <p:cNvSpPr/>
          <p:nvPr/>
        </p:nvSpPr>
        <p:spPr>
          <a:xfrm>
            <a:off x="4157472" y="4678022"/>
            <a:ext cx="1853309" cy="87482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StoneCutter</a:t>
            </a:r>
            <a:r>
              <a:rPr lang="en-US" dirty="0"/>
              <a:t> Compiler</a:t>
            </a:r>
          </a:p>
        </p:txBody>
      </p:sp>
      <p:sp>
        <p:nvSpPr>
          <p:cNvPr id="20" name="Rectangle 19"/>
          <p:cNvSpPr/>
          <p:nvPr/>
        </p:nvSpPr>
        <p:spPr>
          <a:xfrm>
            <a:off x="6351751" y="4588600"/>
            <a:ext cx="2011680" cy="4572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SC Input</a:t>
            </a:r>
            <a:endParaRPr lang="en-US" dirty="0"/>
          </a:p>
        </p:txBody>
      </p:sp>
      <p:sp>
        <p:nvSpPr>
          <p:cNvPr id="21" name="Rectangle 20"/>
          <p:cNvSpPr/>
          <p:nvPr/>
        </p:nvSpPr>
        <p:spPr>
          <a:xfrm>
            <a:off x="6504151" y="4741000"/>
            <a:ext cx="2011680" cy="4572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SC Input</a:t>
            </a:r>
            <a:endParaRPr lang="en-US" dirty="0"/>
          </a:p>
        </p:txBody>
      </p:sp>
      <p:sp>
        <p:nvSpPr>
          <p:cNvPr id="22" name="Rectangle 21"/>
          <p:cNvSpPr/>
          <p:nvPr/>
        </p:nvSpPr>
        <p:spPr>
          <a:xfrm>
            <a:off x="6656551" y="4893400"/>
            <a:ext cx="2011680" cy="4572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SC Input</a:t>
            </a:r>
            <a:endParaRPr lang="en-US" dirty="0"/>
          </a:p>
        </p:txBody>
      </p:sp>
      <p:sp>
        <p:nvSpPr>
          <p:cNvPr id="23" name="Rectangle 22"/>
          <p:cNvSpPr/>
          <p:nvPr/>
        </p:nvSpPr>
        <p:spPr>
          <a:xfrm>
            <a:off x="6808951" y="5045800"/>
            <a:ext cx="2011680" cy="4572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SC Input</a:t>
            </a:r>
            <a:endParaRPr lang="en-US" dirty="0"/>
          </a:p>
        </p:txBody>
      </p:sp>
      <p:sp>
        <p:nvSpPr>
          <p:cNvPr id="24" name="Rectangle 23"/>
          <p:cNvSpPr/>
          <p:nvPr/>
        </p:nvSpPr>
        <p:spPr>
          <a:xfrm>
            <a:off x="6961351" y="5198200"/>
            <a:ext cx="2011680" cy="4572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SC Input</a:t>
            </a:r>
            <a:endParaRPr lang="en-US" dirty="0"/>
          </a:p>
        </p:txBody>
      </p:sp>
      <p:sp>
        <p:nvSpPr>
          <p:cNvPr id="25" name="Rectangle 24"/>
          <p:cNvSpPr/>
          <p:nvPr/>
        </p:nvSpPr>
        <p:spPr>
          <a:xfrm>
            <a:off x="7113751" y="5350600"/>
            <a:ext cx="2011680" cy="4572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SC Input</a:t>
            </a:r>
            <a:endParaRPr lang="en-US" dirty="0"/>
          </a:p>
        </p:txBody>
      </p:sp>
      <p:cxnSp>
        <p:nvCxnSpPr>
          <p:cNvPr id="27" name="Straight Arrow Connector 26"/>
          <p:cNvCxnSpPr>
            <a:cxnSpLocks/>
            <a:stCxn id="11" idx="2"/>
            <a:endCxn id="19" idx="0"/>
          </p:cNvCxnSpPr>
          <p:nvPr/>
        </p:nvCxnSpPr>
        <p:spPr>
          <a:xfrm>
            <a:off x="5084127" y="3957804"/>
            <a:ext cx="0" cy="720218"/>
          </a:xfrm>
          <a:prstGeom prst="straightConnector1">
            <a:avLst/>
          </a:prstGeom>
          <a:ln w="38100">
            <a:solidFill>
              <a:schemeClr val="tx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a:stCxn id="15" idx="1"/>
            <a:endCxn id="11" idx="3"/>
          </p:cNvCxnSpPr>
          <p:nvPr/>
        </p:nvCxnSpPr>
        <p:spPr>
          <a:xfrm flipH="1" flipV="1">
            <a:off x="6010781" y="2974348"/>
            <a:ext cx="645770" cy="8351"/>
          </a:xfrm>
          <a:prstGeom prst="straightConnector1">
            <a:avLst/>
          </a:prstGeom>
          <a:ln w="38100">
            <a:solidFill>
              <a:schemeClr val="tx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a:stCxn id="22" idx="1"/>
            <a:endCxn id="19" idx="3"/>
          </p:cNvCxnSpPr>
          <p:nvPr/>
        </p:nvCxnSpPr>
        <p:spPr>
          <a:xfrm flipH="1" flipV="1">
            <a:off x="6010781" y="5115435"/>
            <a:ext cx="645770" cy="6565"/>
          </a:xfrm>
          <a:prstGeom prst="straightConnector1">
            <a:avLst/>
          </a:prstGeom>
          <a:ln w="38100">
            <a:solidFill>
              <a:schemeClr val="tx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9703306" y="4117101"/>
            <a:ext cx="1243583" cy="6096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err="1"/>
              <a:t>CodeGen</a:t>
            </a:r>
            <a:endParaRPr lang="en-US" sz="1600" dirty="0"/>
          </a:p>
        </p:txBody>
      </p:sp>
      <p:sp>
        <p:nvSpPr>
          <p:cNvPr id="40" name="Rectangle 39"/>
          <p:cNvSpPr/>
          <p:nvPr/>
        </p:nvSpPr>
        <p:spPr>
          <a:xfrm>
            <a:off x="9628911" y="3071793"/>
            <a:ext cx="1392374" cy="80767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LLVM Source Compiler</a:t>
            </a:r>
          </a:p>
        </p:txBody>
      </p:sp>
      <p:sp>
        <p:nvSpPr>
          <p:cNvPr id="41" name="Rectangle 40"/>
          <p:cNvSpPr/>
          <p:nvPr/>
        </p:nvSpPr>
        <p:spPr>
          <a:xfrm>
            <a:off x="11077394" y="3071793"/>
            <a:ext cx="1075945" cy="80767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Chisel HDL</a:t>
            </a:r>
          </a:p>
        </p:txBody>
      </p:sp>
      <p:cxnSp>
        <p:nvCxnSpPr>
          <p:cNvPr id="44" name="Straight Arrow Connector 43"/>
          <p:cNvCxnSpPr>
            <a:cxnSpLocks/>
            <a:stCxn id="36" idx="0"/>
            <a:endCxn id="40" idx="2"/>
          </p:cNvCxnSpPr>
          <p:nvPr/>
        </p:nvCxnSpPr>
        <p:spPr>
          <a:xfrm flipV="1">
            <a:off x="10325098" y="3879471"/>
            <a:ext cx="0" cy="237630"/>
          </a:xfrm>
          <a:prstGeom prst="straightConnector1">
            <a:avLst/>
          </a:prstGeom>
          <a:ln w="3810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6440424" y="5972015"/>
            <a:ext cx="2865120" cy="369332"/>
          </a:xfrm>
          <a:prstGeom prst="rect">
            <a:avLst/>
          </a:prstGeom>
          <a:noFill/>
        </p:spPr>
        <p:txBody>
          <a:bodyPr wrap="square" rtlCol="0">
            <a:spAutoFit/>
          </a:bodyPr>
          <a:lstStyle/>
          <a:p>
            <a:pPr algn="ctr"/>
            <a:r>
              <a:rPr lang="en-US" b="1" i="1" dirty="0"/>
              <a:t>Backend Infrastructure</a:t>
            </a:r>
          </a:p>
        </p:txBody>
      </p:sp>
      <p:sp>
        <p:nvSpPr>
          <p:cNvPr id="51" name="Right Arrow 50"/>
          <p:cNvSpPr/>
          <p:nvPr/>
        </p:nvSpPr>
        <p:spPr>
          <a:xfrm>
            <a:off x="2212848" y="2487679"/>
            <a:ext cx="1944624" cy="95222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52" name="Right Arrow 51"/>
          <p:cNvSpPr/>
          <p:nvPr/>
        </p:nvSpPr>
        <p:spPr>
          <a:xfrm>
            <a:off x="2216659" y="4140799"/>
            <a:ext cx="1944624" cy="95222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50" name="Rectangle 49"/>
          <p:cNvSpPr/>
          <p:nvPr/>
        </p:nvSpPr>
        <p:spPr>
          <a:xfrm>
            <a:off x="2746887" y="1992658"/>
            <a:ext cx="749044" cy="35601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b="1" i="1" dirty="0"/>
              <a:t>YAML</a:t>
            </a:r>
          </a:p>
          <a:p>
            <a:pPr algn="ctr"/>
            <a:r>
              <a:rPr lang="en-US" sz="1600" b="1" i="1" dirty="0"/>
              <a:t>IR</a:t>
            </a:r>
          </a:p>
        </p:txBody>
      </p:sp>
      <p:cxnSp>
        <p:nvCxnSpPr>
          <p:cNvPr id="48" name="Elbow Connector 47">
            <a:extLst>
              <a:ext uri="{FF2B5EF4-FFF2-40B4-BE49-F238E27FC236}">
                <a16:creationId xmlns:a16="http://schemas.microsoft.com/office/drawing/2014/main" id="{D73DBEF9-F2B0-C24C-8E45-C41F803694C5}"/>
              </a:ext>
            </a:extLst>
          </p:cNvPr>
          <p:cNvCxnSpPr>
            <a:cxnSpLocks/>
            <a:stCxn id="25" idx="3"/>
            <a:endCxn id="36" idx="2"/>
          </p:cNvCxnSpPr>
          <p:nvPr/>
        </p:nvCxnSpPr>
        <p:spPr>
          <a:xfrm flipV="1">
            <a:off x="9125431" y="4726701"/>
            <a:ext cx="1199667" cy="852499"/>
          </a:xfrm>
          <a:prstGeom prst="bentConnector2">
            <a:avLst/>
          </a:prstGeom>
          <a:ln w="3810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4DDF0995-DA2F-894A-B08E-6817B17D3CEF}"/>
              </a:ext>
            </a:extLst>
          </p:cNvPr>
          <p:cNvCxnSpPr>
            <a:cxnSpLocks/>
            <a:stCxn id="36" idx="3"/>
            <a:endCxn id="41" idx="2"/>
          </p:cNvCxnSpPr>
          <p:nvPr/>
        </p:nvCxnSpPr>
        <p:spPr>
          <a:xfrm flipV="1">
            <a:off x="10946889" y="3879471"/>
            <a:ext cx="668478" cy="542430"/>
          </a:xfrm>
          <a:prstGeom prst="bentConnector2">
            <a:avLst/>
          </a:prstGeom>
          <a:ln w="3810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Elbow Connector 61">
            <a:extLst>
              <a:ext uri="{FF2B5EF4-FFF2-40B4-BE49-F238E27FC236}">
                <a16:creationId xmlns:a16="http://schemas.microsoft.com/office/drawing/2014/main" id="{9FD3E264-DB5B-A049-81B2-7EA0A2473BA0}"/>
              </a:ext>
            </a:extLst>
          </p:cNvPr>
          <p:cNvCxnSpPr>
            <a:cxnSpLocks/>
            <a:stCxn id="18" idx="3"/>
            <a:endCxn id="36" idx="1"/>
          </p:cNvCxnSpPr>
          <p:nvPr/>
        </p:nvCxnSpPr>
        <p:spPr>
          <a:xfrm>
            <a:off x="9125431" y="3439899"/>
            <a:ext cx="577875" cy="982002"/>
          </a:xfrm>
          <a:prstGeom prst="bentConnector3">
            <a:avLst/>
          </a:prstGeom>
          <a:ln w="38100">
            <a:solidFill>
              <a:schemeClr val="tx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0195C46E-BD64-344F-8D7F-C2FA9406989A}"/>
              </a:ext>
            </a:extLst>
          </p:cNvPr>
          <p:cNvSpPr/>
          <p:nvPr/>
        </p:nvSpPr>
        <p:spPr>
          <a:xfrm>
            <a:off x="9875403" y="1779040"/>
            <a:ext cx="1075945" cy="80767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Verilog</a:t>
            </a:r>
          </a:p>
        </p:txBody>
      </p:sp>
      <p:sp>
        <p:nvSpPr>
          <p:cNvPr id="71" name="Rectangle 70">
            <a:extLst>
              <a:ext uri="{FF2B5EF4-FFF2-40B4-BE49-F238E27FC236}">
                <a16:creationId xmlns:a16="http://schemas.microsoft.com/office/drawing/2014/main" id="{F8ACF3DA-C8A2-EC4E-A18B-F3494B52075A}"/>
              </a:ext>
            </a:extLst>
          </p:cNvPr>
          <p:cNvSpPr/>
          <p:nvPr/>
        </p:nvSpPr>
        <p:spPr>
          <a:xfrm>
            <a:off x="112297" y="2182879"/>
            <a:ext cx="2191866" cy="3234357"/>
          </a:xfrm>
          <a:prstGeom prst="rect">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11652BC0-CF0C-8143-9218-D7D446C527DF}"/>
              </a:ext>
            </a:extLst>
          </p:cNvPr>
          <p:cNvSpPr/>
          <p:nvPr/>
        </p:nvSpPr>
        <p:spPr>
          <a:xfrm>
            <a:off x="3951659" y="1860722"/>
            <a:ext cx="5621143" cy="4111293"/>
          </a:xfrm>
          <a:prstGeom prst="rect">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0F9BC450-0004-6348-AE59-78D0FBC107DE}"/>
              </a:ext>
            </a:extLst>
          </p:cNvPr>
          <p:cNvSpPr/>
          <p:nvPr/>
        </p:nvSpPr>
        <p:spPr>
          <a:xfrm>
            <a:off x="9567112" y="4064323"/>
            <a:ext cx="1454174" cy="1907692"/>
          </a:xfrm>
          <a:prstGeom prst="rect">
            <a:avLst/>
          </a:prstGeom>
          <a:noFill/>
          <a:ln w="28575">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74348D31-5E9D-B947-9D0F-3A4F88B597F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76076" y="2759569"/>
            <a:ext cx="1610859" cy="995350"/>
          </a:xfrm>
          <a:prstGeom prst="rect">
            <a:avLst/>
          </a:prstGeom>
        </p:spPr>
      </p:pic>
      <p:sp>
        <p:nvSpPr>
          <p:cNvPr id="43" name="Rectangle 42">
            <a:extLst>
              <a:ext uri="{FF2B5EF4-FFF2-40B4-BE49-F238E27FC236}">
                <a16:creationId xmlns:a16="http://schemas.microsoft.com/office/drawing/2014/main" id="{48083E9C-4724-3F40-B7BA-F5C90DE8CFFA}"/>
              </a:ext>
            </a:extLst>
          </p:cNvPr>
          <p:cNvSpPr/>
          <p:nvPr/>
        </p:nvSpPr>
        <p:spPr>
          <a:xfrm>
            <a:off x="11069540" y="1779040"/>
            <a:ext cx="1075945" cy="80767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C++ Cycle Sim</a:t>
            </a:r>
          </a:p>
        </p:txBody>
      </p:sp>
      <p:cxnSp>
        <p:nvCxnSpPr>
          <p:cNvPr id="45" name="Straight Arrow Connector 44">
            <a:extLst>
              <a:ext uri="{FF2B5EF4-FFF2-40B4-BE49-F238E27FC236}">
                <a16:creationId xmlns:a16="http://schemas.microsoft.com/office/drawing/2014/main" id="{129BBD2C-1C5E-D741-9767-C1B5547910B9}"/>
              </a:ext>
            </a:extLst>
          </p:cNvPr>
          <p:cNvCxnSpPr>
            <a:cxnSpLocks/>
            <a:stCxn id="41" idx="0"/>
            <a:endCxn id="43" idx="2"/>
          </p:cNvCxnSpPr>
          <p:nvPr/>
        </p:nvCxnSpPr>
        <p:spPr>
          <a:xfrm flipH="1" flipV="1">
            <a:off x="11607513" y="2586718"/>
            <a:ext cx="7854" cy="485075"/>
          </a:xfrm>
          <a:prstGeom prst="straightConnector1">
            <a:avLst/>
          </a:prstGeom>
          <a:ln w="3810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4F6A2C63-0A14-5641-88C8-6798A788851A}"/>
              </a:ext>
            </a:extLst>
          </p:cNvPr>
          <p:cNvCxnSpPr>
            <a:stCxn id="41" idx="0"/>
            <a:endCxn id="67" idx="2"/>
          </p:cNvCxnSpPr>
          <p:nvPr/>
        </p:nvCxnSpPr>
        <p:spPr>
          <a:xfrm rot="16200000" flipV="1">
            <a:off x="10771835" y="2228260"/>
            <a:ext cx="485075" cy="1201991"/>
          </a:xfrm>
          <a:prstGeom prst="bentConnector3">
            <a:avLst/>
          </a:prstGeom>
          <a:ln w="3810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Title 1">
            <a:extLst>
              <a:ext uri="{FF2B5EF4-FFF2-40B4-BE49-F238E27FC236}">
                <a16:creationId xmlns:a16="http://schemas.microsoft.com/office/drawing/2014/main" id="{8142DEAE-E63D-8C48-B960-E0FF26712C69}"/>
              </a:ext>
            </a:extLst>
          </p:cNvPr>
          <p:cNvSpPr>
            <a:spLocks noGrp="1"/>
          </p:cNvSpPr>
          <p:nvPr>
            <p:ph type="title"/>
          </p:nvPr>
        </p:nvSpPr>
        <p:spPr>
          <a:xfrm>
            <a:off x="838200" y="365125"/>
            <a:ext cx="10515600" cy="1325563"/>
          </a:xfrm>
        </p:spPr>
        <p:txBody>
          <a:bodyPr/>
          <a:lstStyle/>
          <a:p>
            <a:r>
              <a:rPr lang="en-US" dirty="0"/>
              <a:t>System Architect Infrastructure</a:t>
            </a:r>
          </a:p>
        </p:txBody>
      </p:sp>
      <p:sp>
        <p:nvSpPr>
          <p:cNvPr id="47" name="Footer Placeholder 3">
            <a:extLst>
              <a:ext uri="{FF2B5EF4-FFF2-40B4-BE49-F238E27FC236}">
                <a16:creationId xmlns:a16="http://schemas.microsoft.com/office/drawing/2014/main" id="{364C2E9C-B1A5-814E-9F1A-F16F447C1D8F}"/>
              </a:ext>
            </a:extLst>
          </p:cNvPr>
          <p:cNvSpPr>
            <a:spLocks noGrp="1"/>
          </p:cNvSpPr>
          <p:nvPr>
            <p:ph type="ftr" sz="quarter" idx="11"/>
          </p:nvPr>
        </p:nvSpPr>
        <p:spPr>
          <a:xfrm>
            <a:off x="4038600" y="6356350"/>
            <a:ext cx="4114800" cy="365125"/>
          </a:xfrm>
        </p:spPr>
        <p:txBody>
          <a:bodyPr/>
          <a:lstStyle/>
          <a:p>
            <a:r>
              <a:rPr lang="en-US" dirty="0"/>
              <a:t>Tactical Computing Laboratories</a:t>
            </a:r>
          </a:p>
        </p:txBody>
      </p:sp>
    </p:spTree>
    <p:extLst>
      <p:ext uri="{BB962C8B-B14F-4D97-AF65-F5344CB8AC3E}">
        <p14:creationId xmlns:p14="http://schemas.microsoft.com/office/powerpoint/2010/main" val="371506844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11029</TotalTime>
  <Words>9087</Words>
  <Application>Microsoft Macintosh PowerPoint</Application>
  <PresentationFormat>Widescreen</PresentationFormat>
  <Paragraphs>1402</Paragraphs>
  <Slides>87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87</vt:i4>
      </vt:variant>
    </vt:vector>
  </HeadingPairs>
  <TitlesOfParts>
    <vt:vector size="92" baseType="lpstr">
      <vt:lpstr>Arial</vt:lpstr>
      <vt:lpstr>Calibri</vt:lpstr>
      <vt:lpstr>Calibri Light</vt:lpstr>
      <vt:lpstr>Cambria Math</vt:lpstr>
      <vt:lpstr>Office Theme</vt:lpstr>
      <vt:lpstr>Design Concepts with System Architect: Level 1</vt:lpstr>
      <vt:lpstr>Tutorial Series</vt:lpstr>
      <vt:lpstr>Overview</vt:lpstr>
      <vt:lpstr>System Architect Overview</vt:lpstr>
      <vt:lpstr>What is System Architect? </vt:lpstr>
      <vt:lpstr>What is System Architect NOT?</vt:lpstr>
      <vt:lpstr>System Architect Design Flow</vt:lpstr>
      <vt:lpstr>Typical System Architect Design Flows</vt:lpstr>
      <vt:lpstr>System Architect Infrastructure</vt:lpstr>
      <vt:lpstr>How does it work?</vt:lpstr>
      <vt:lpstr>CoreGen IR Passes</vt:lpstr>
      <vt:lpstr>CoreGen IR Passes: Example Analysis Passes</vt:lpstr>
      <vt:lpstr>CoreGen IR Passes: Example Data Passes</vt:lpstr>
      <vt:lpstr>CoreGen IR Passes: Example System Passes</vt:lpstr>
      <vt:lpstr>CoreGen Infrastructure</vt:lpstr>
      <vt:lpstr>What type of nodes in the CoreGen IR?</vt:lpstr>
      <vt:lpstr>What type of nodes in the CoreGen IR (cont)?</vt:lpstr>
      <vt:lpstr>What type of nodes in the CoreGen IR (cont)?</vt:lpstr>
      <vt:lpstr>CoreGen Plugins</vt:lpstr>
      <vt:lpstr>CoreGen IR Specification</vt:lpstr>
      <vt:lpstr>System Architect Tool Infrastructure</vt:lpstr>
      <vt:lpstr>System Architect Tool/API Infrastructure</vt:lpstr>
      <vt:lpstr>System Architect/CoreGen Libraries</vt:lpstr>
      <vt:lpstr>Graphical Interface: CoreGenPortal</vt:lpstr>
      <vt:lpstr>Command Line Interface: cgcli</vt:lpstr>
      <vt:lpstr>CGCLI Info Options</vt:lpstr>
      <vt:lpstr>CGCLI Execution Options</vt:lpstr>
      <vt:lpstr>CGCLI Execution Options cont.</vt:lpstr>
      <vt:lpstr>CGCLI Pass Options</vt:lpstr>
      <vt:lpstr>CGCLI Pass Options cont.</vt:lpstr>
      <vt:lpstr>CGCLI Pass Failures</vt:lpstr>
      <vt:lpstr>CGCLI Pass Options cont.</vt:lpstr>
      <vt:lpstr>CGCLI Pass Options cont.</vt:lpstr>
      <vt:lpstr>CGCLI Pass Options cont.</vt:lpstr>
      <vt:lpstr>CGCLI Plugin Query</vt:lpstr>
      <vt:lpstr>Designing a Basic RISC Device</vt:lpstr>
      <vt:lpstr>Tutorial Source</vt:lpstr>
      <vt:lpstr>Tutorial Assumptions</vt:lpstr>
      <vt:lpstr>BasicRISC Core</vt:lpstr>
      <vt:lpstr>BasicRISC ISA</vt:lpstr>
      <vt:lpstr>Directly Editing CoreGen Yaml IR</vt:lpstr>
      <vt:lpstr>Ten Design Steps for Level 1</vt:lpstr>
      <vt:lpstr>Step 1: Build the Project Skeleton</vt:lpstr>
      <vt:lpstr>Step 2: Define the project information</vt:lpstr>
      <vt:lpstr>Step 2: Define the project information cont.</vt:lpstr>
      <vt:lpstr>Step 3: Define the register infrastructure</vt:lpstr>
      <vt:lpstr>Step 3: Define the register infrastructure cont.</vt:lpstr>
      <vt:lpstr>Step 3: Define the register infrastructure cont.</vt:lpstr>
      <vt:lpstr>Step 3: Register Parameters</vt:lpstr>
      <vt:lpstr>Step 3: Define the register infrastructure cont</vt:lpstr>
      <vt:lpstr>Step 3: Define the register infrastructure cont.</vt:lpstr>
      <vt:lpstr>Step 3: Define the register infrastructure cont.</vt:lpstr>
      <vt:lpstr>Step 3: Define the register infrastructure cont.</vt:lpstr>
      <vt:lpstr>Step 3: Define the register infrastructure cont.</vt:lpstr>
      <vt:lpstr>Step 3: Define the register infrastructure cont.</vt:lpstr>
      <vt:lpstr>Step 4: Define an instruction set</vt:lpstr>
      <vt:lpstr>Step 4: Define an instruction set cont.</vt:lpstr>
      <vt:lpstr>Step 4: Define an instruction set cont.</vt:lpstr>
      <vt:lpstr>Step 5: Define the instruction format(s)</vt:lpstr>
      <vt:lpstr>Step 5: Define the instruction format(s) cont.</vt:lpstr>
      <vt:lpstr>Step 5: Define the instruction format(s) cont.</vt:lpstr>
      <vt:lpstr>Step 5: Define the instruction format(s) cont.</vt:lpstr>
      <vt:lpstr>Step 5: Define the instruction format(s) (Arith.if)</vt:lpstr>
      <vt:lpstr>Step 5: Define the instruction format(s) (ReadCtrl.if)</vt:lpstr>
      <vt:lpstr>Step 5: Define the instruction format(s) (WriteCtrl.if)</vt:lpstr>
      <vt:lpstr>Step 5: Define the instruction format(s) cont.</vt:lpstr>
      <vt:lpstr>Step 5: Define the instruction format(s) cont.</vt:lpstr>
      <vt:lpstr>Step 5: Define the instruction format(s) cont.</vt:lpstr>
      <vt:lpstr>Step 6: Define the instructions</vt:lpstr>
      <vt:lpstr>Step 6: Define the instructions cont.</vt:lpstr>
      <vt:lpstr>Step 6: Define the instructions cont.</vt:lpstr>
      <vt:lpstr>Step 6: Define the instructions cont.</vt:lpstr>
      <vt:lpstr>Step 7: Define the pseudo instructions</vt:lpstr>
      <vt:lpstr>Step 7: Define the pseudo instructions cont.</vt:lpstr>
      <vt:lpstr>Step 7: Define the pseudo instructions cont.</vt:lpstr>
      <vt:lpstr>Step 8: Define a cache</vt:lpstr>
      <vt:lpstr>Step 8: Define a cache cont.</vt:lpstr>
      <vt:lpstr>Step 8: Define a cache cont.</vt:lpstr>
      <vt:lpstr>Step 9: Define a core</vt:lpstr>
      <vt:lpstr>Step 9: Define a core cont.</vt:lpstr>
      <vt:lpstr>Step 10: Define an SoC</vt:lpstr>
      <vt:lpstr>Step 10: Define an SoC cont.</vt:lpstr>
      <vt:lpstr>Step 10: Define an SoC cont.</vt:lpstr>
      <vt:lpstr>References</vt:lpstr>
      <vt:lpstr>Web Links</vt:lpstr>
      <vt:lpstr>Source Code</vt:lpstr>
      <vt:lpstr>Contact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Concepts with System Architect</dc:title>
  <dc:creator>Leidel, John</dc:creator>
  <cp:lastModifiedBy>Leidel, John</cp:lastModifiedBy>
  <cp:revision>611</cp:revision>
  <cp:lastPrinted>2018-12-07T18:49:13Z</cp:lastPrinted>
  <dcterms:created xsi:type="dcterms:W3CDTF">2018-11-29T12:10:24Z</dcterms:created>
  <dcterms:modified xsi:type="dcterms:W3CDTF">2018-12-07T19:56:00Z</dcterms:modified>
</cp:coreProperties>
</file>